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73" d="100"/>
          <a:sy n="73" d="100"/>
        </p:scale>
        <p:origin x="-129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F88A3-4CA8-45AB-8D65-6F938BEB64E2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A71C1-FF1D-442D-9A12-464E91614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ACB9A-E9B7-48EE-9A4A-4203C6656C41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07E10-4104-4E73-AB89-FC35EB7CB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61E90-52CA-4266-9851-B7860B3B5879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F52F1-39F4-462B-A142-2428C6F8A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7B510-E4CE-4EA7-97E9-C0D2552AE656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17F52-C8CB-49D6-8C66-D9A039BD8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CC0BB-F1CD-4EEB-9910-DB1DEA73CB6E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151C-6D94-4BC5-B480-9C815BD13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2BC2E-FBEA-4411-B33E-44B14A1CA18E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9A5AF-857E-49AD-87EA-2B0C57179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70163-6AC8-4334-880E-E0F74548C949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582BE-8CF6-4420-9E56-A6CE34C61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15B72-8B5F-494D-B6C8-F4D6253D7848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F7D1F-5F1E-4A46-A203-D5151D431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21C4-D799-43D6-BC1D-9A7A1D4D2480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B9B67-5140-4FFF-90FA-3C5DF2B10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5551D-61E5-437C-A6AF-FD14D279F493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ACD1F-9EC5-4416-B6BB-CEEBCA7F7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8D15D-5EDF-49F6-80F2-B9A2073530B0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C3193-F728-41E7-BDB6-B62139964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6BC140-248E-464B-9FC2-CC0F4FDD75F3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3D43D0-9D8D-41E8-B6AD-008F6D974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qsha.ru/ilove/krugozor-rebenka/kakie-byvajut-nasekomye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chemu-chka.ru/pochemu-nasekomyx-tak-mnogo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ountrysideliving.net/articles/Good-garden-creatures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eographyofrussia.com/nasekomye-vrediteli-rossii-selskoe-xozyajstvo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lomo.ru/inquiry/dangerous_insects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underkindiki.ru/malishi/poteshki/poteshki002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mam2mam.ru/articles/favorites/article.php?ID=17843" TargetMode="External"/><Relationship Id="rId4" Type="http://schemas.openxmlformats.org/officeDocument/2006/relationships/hyperlink" Target="http://www.vsezagadki.ru/2010/02/zagadki-o-nasekomyx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untrysideliving.net/articles/Good-garden-creatures.html" TargetMode="External"/><Relationship Id="rId3" Type="http://schemas.openxmlformats.org/officeDocument/2006/relationships/hyperlink" Target="https://www.youtube.com/watch?v=AeRild9JHDA" TargetMode="External"/><Relationship Id="rId7" Type="http://schemas.openxmlformats.org/officeDocument/2006/relationships/hyperlink" Target="http://www.pochemu-chka.ru/pochemu-nasekomyx-tak-mnogo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qsha.ru/ilove/krugozor-rebenka/kakie-byvajut-nasekomye" TargetMode="External"/><Relationship Id="rId11" Type="http://schemas.openxmlformats.org/officeDocument/2006/relationships/hyperlink" Target="https://nsportal.ru/detskiy-sad/okruzhayushchiy-mir/2013/11/20/gde-i-kak-zimuyut-nasekomye" TargetMode="External"/><Relationship Id="rId5" Type="http://schemas.openxmlformats.org/officeDocument/2006/relationships/hyperlink" Target="https://www.youtube.com/watch?v=4z7ZiWXjxmM" TargetMode="External"/><Relationship Id="rId10" Type="http://schemas.openxmlformats.org/officeDocument/2006/relationships/hyperlink" Target="http://www.molomo.ru/inquiry/dangerous_insects.htm" TargetMode="External"/><Relationship Id="rId4" Type="http://schemas.openxmlformats.org/officeDocument/2006/relationships/hyperlink" Target="https://www.e-reading.club/bookreader.php/1026848/Emelyanova_-_Rasskazhite_detyam_o_nasekomyh.html" TargetMode="External"/><Relationship Id="rId9" Type="http://schemas.openxmlformats.org/officeDocument/2006/relationships/hyperlink" Target="http://geographyofrussia.com/nasekomye-vrediteli-rossii-selskoe-xozyajstv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eRild9JHD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reading.club/bookreader.php/1026848/Emelyanova_-_Rasskazhite_detyam_o_nasekomyh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chemu-chka.ru/kak-pauki-pletut-pautin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ochemu-chka.ru/pauki-edyat-nasekomyx-kotorye-popadayut-v-pautin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z7ZiWXjxm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detskiy-sad/okruzhayushchiy-mir/2013/11/20/gde-i-kak-zimuyut-nasekomy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b.ru/article/104152/interesno-a-chem-pitayutsya-komaryi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anaida.ru/obsh/gus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raemsa.ru/igry-dlja-detej/poznavatelnye-igry/onlajn-igra-pro-nasekomyh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graemsa.ru/igry-dlja-detej/poznavatelnye-igry/kompjuternaya-igra-nasekomye-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11188" y="260350"/>
            <a:ext cx="7772400" cy="3600450"/>
          </a:xfrm>
        </p:spPr>
        <p:txBody>
          <a:bodyPr/>
          <a:lstStyle/>
          <a:p>
            <a:r>
              <a:rPr lang="ru-RU" sz="400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Calibri" pitchFamily="34" charset="0"/>
              </a:rPr>
              <a:t>Образовательный маршрут для совместной деятельности родителей с детьми в сети Интернет</a:t>
            </a:r>
            <a:br>
              <a:rPr lang="ru-RU" sz="400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Calibri" pitchFamily="34" charset="0"/>
              </a:rPr>
            </a:br>
            <a:r>
              <a:rPr lang="ru-RU" sz="4000" i="1" u="sng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Calibri" pitchFamily="34" charset="0"/>
              </a:rPr>
              <a:t>«</a:t>
            </a:r>
            <a:r>
              <a:rPr lang="ru-RU" sz="4000" b="1" i="1" u="sng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Путешествие в мир насекомых»</a:t>
            </a:r>
            <a:endParaRPr lang="ru-RU" sz="4000" i="1" u="sng" smtClean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413" y="4437063"/>
            <a:ext cx="6408737" cy="2160587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Группа: «</a:t>
            </a:r>
            <a:r>
              <a:rPr lang="ru-RU" smtClean="0">
                <a:solidFill>
                  <a:schemeClr val="tx1"/>
                </a:solidFill>
                <a:latin typeface="Arial" charset="0"/>
              </a:rPr>
              <a:t>Колосок</a:t>
            </a:r>
            <a:r>
              <a:rPr lang="ru-RU" smtClean="0">
                <a:solidFill>
                  <a:schemeClr val="tx1"/>
                </a:solidFill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323850" y="0"/>
            <a:ext cx="6048375" cy="1052513"/>
          </a:xfrm>
          <a:prstGeom prst="wedgeRoundRectCallout">
            <a:avLst>
              <a:gd name="adj1" fmla="val -548"/>
              <a:gd name="adj2" fmla="val 716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0" y="-57150"/>
            <a:ext cx="651668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38150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Мир насекомых очень разнообразен. </a:t>
            </a:r>
          </a:p>
          <a:p>
            <a:pPr indent="438150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между ними есть что- то общее. Так чем же похожи насекомые? </a:t>
            </a:r>
          </a:p>
          <a:p>
            <a:pPr indent="438150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Ознакомьтесь с предложенной ниже информацией:</a:t>
            </a:r>
          </a:p>
          <a:p>
            <a:pPr indent="438150" eaLnBrk="0" hangingPunct="0">
              <a:buFontTx/>
              <a:buChar char="•"/>
            </a:pPr>
            <a:r>
              <a:rPr lang="en-US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https://iqsha.ru/ilove/krugozor-rebenka/kakie-byvajut-nasekomye/</a:t>
            </a:r>
            <a:r>
              <a:rPr lang="en-US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38150"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0" y="0"/>
            <a:ext cx="5292725" cy="2043113"/>
          </a:xfrm>
          <a:prstGeom prst="wedgeRoundRectCallout">
            <a:avLst>
              <a:gd name="adj1" fmla="val -5149"/>
              <a:gd name="adj2" fmla="val 645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76200"/>
            <a:ext cx="5580063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38150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нашей обыденной жизни, насекомые просто незаменимы. </a:t>
            </a:r>
          </a:p>
          <a:p>
            <a:pPr indent="438150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 этом Вы можете прочитать на этих сайтах.</a:t>
            </a:r>
          </a:p>
          <a:p>
            <a:pPr indent="438150" eaLnBrk="0" hangingPunct="0">
              <a:buFontTx/>
              <a:buChar char="•"/>
            </a:pPr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http://www.pochemu-chka.ru/pochemu-nasekomyx-tak-mnogo/</a:t>
            </a:r>
            <a:r>
              <a:rPr lang="en-US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38150" eaLnBrk="0" hangingPunct="0">
              <a:buFontTx/>
              <a:buChar char="•"/>
            </a:pPr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http://www.countrysideliving.net/articles/Good-garden-creatures.html</a:t>
            </a:r>
            <a:r>
              <a:rPr lang="en-US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38150" eaLnBrk="0" hangingPunct="0"/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0" y="5381625"/>
            <a:ext cx="6588125" cy="1476375"/>
          </a:xfrm>
          <a:prstGeom prst="wedgeRoundRectCallout">
            <a:avLst>
              <a:gd name="adj1" fmla="val -16813"/>
              <a:gd name="adj2" fmla="val -699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0" y="5511800"/>
            <a:ext cx="68754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38150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Насекомые наносят человечеству огромный экономический ущерб, </a:t>
            </a:r>
          </a:p>
          <a:p>
            <a:pPr indent="438150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поедая посевы, деревянные постройки и другие предметы, </a:t>
            </a:r>
          </a:p>
          <a:p>
            <a:pPr indent="438150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изготовленные из материалов растительного происхождения.</a:t>
            </a:r>
            <a:endParaRPr 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indent="438150" eaLnBrk="0" hangingPunct="0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http://geographyofrussia.com/nasekomye-vrediteli-rossii-selskoe-xozyajstvo</a:t>
            </a:r>
            <a:r>
              <a:rPr lang="ru-RU" sz="1600">
                <a:solidFill>
                  <a:srgbClr val="1155CC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0" y="0"/>
            <a:ext cx="7380288" cy="981075"/>
          </a:xfrm>
          <a:prstGeom prst="wedgeRoundRectCallout">
            <a:avLst>
              <a:gd name="adj1" fmla="val -13399"/>
              <a:gd name="adj2" fmla="val 725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1113"/>
            <a:ext cx="75247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38150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мире существует множество видов насекомых которые опасны для человека. </a:t>
            </a:r>
          </a:p>
          <a:p>
            <a:pPr indent="438150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  этом можете прочитать на сайте,   </a:t>
            </a:r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http://www.molomo.ru/inquiry/dangerous_insects.html</a:t>
            </a:r>
            <a:r>
              <a:rPr lang="en-US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38150"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-180975" y="5084763"/>
            <a:ext cx="5400675" cy="1773237"/>
          </a:xfrm>
          <a:prstGeom prst="wedgeRoundRectCallout">
            <a:avLst>
              <a:gd name="adj1" fmla="val -2078"/>
              <a:gd name="adj2" fmla="val -716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-541338" y="5391150"/>
            <a:ext cx="9685338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38150"/>
            <a:r>
              <a:rPr lang="ru-RU" sz="16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Мы надеемся, что с помощью нашего маршрута, </a:t>
            </a:r>
          </a:p>
          <a:p>
            <a:pPr indent="438150"/>
            <a:r>
              <a:rPr lang="ru-RU" sz="16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Вы удовлетворили любопытство своего юного натуралиста. </a:t>
            </a:r>
          </a:p>
          <a:p>
            <a:pPr indent="438150"/>
            <a:r>
              <a:rPr lang="ru-RU" sz="16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В конце нашего захватывающего пути, мы предлагаем Вам</a:t>
            </a:r>
          </a:p>
          <a:p>
            <a:pPr indent="438150"/>
            <a:r>
              <a:rPr lang="ru-RU" sz="16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прочитать вместе с ребенком </a:t>
            </a:r>
            <a:r>
              <a:rPr lang="ru-RU" sz="1600">
                <a:solidFill>
                  <a:schemeClr val="bg1"/>
                </a:solidFill>
                <a:latin typeface="Calibri" pitchFamily="34" charset="0"/>
                <a:cs typeface="Times New Roman" pitchFamily="18" charset="0"/>
                <a:hlinkClick r:id="rId3"/>
              </a:rPr>
              <a:t>потешки</a:t>
            </a:r>
            <a:r>
              <a:rPr lang="ru-RU" sz="16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и</a:t>
            </a:r>
            <a:r>
              <a:rPr lang="ru-RU" sz="1600">
                <a:solidFill>
                  <a:schemeClr val="bg1"/>
                </a:solidFill>
                <a:latin typeface="Calibri" pitchFamily="34" charset="0"/>
                <a:cs typeface="Times New Roman" pitchFamily="18" charset="0"/>
                <a:hlinkClick r:id="rId4"/>
              </a:rPr>
              <a:t> загадки</a:t>
            </a:r>
            <a:r>
              <a:rPr lang="ru-RU" sz="16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sz="1600">
              <a:solidFill>
                <a:schemeClr val="bg1"/>
              </a:solidFill>
            </a:endParaRPr>
          </a:p>
          <a:p>
            <a:pPr indent="438150" eaLnBrk="0" hangingPunct="0"/>
            <a:r>
              <a:rPr lang="ru-RU" sz="16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А так же сделать </a:t>
            </a:r>
            <a:r>
              <a:rPr lang="ru-RU" sz="1600">
                <a:solidFill>
                  <a:schemeClr val="bg1"/>
                </a:solidFill>
                <a:latin typeface="Calibri" pitchFamily="34" charset="0"/>
                <a:cs typeface="Times New Roman" pitchFamily="18" charset="0"/>
                <a:hlinkClick r:id="rId5"/>
              </a:rPr>
              <a:t>аппликацию</a:t>
            </a:r>
            <a:r>
              <a:rPr lang="ru-RU" sz="16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46785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ru-RU" sz="160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Источники:</a:t>
            </a:r>
          </a:p>
          <a:p>
            <a:pPr>
              <a:buFont typeface="Wingdings" pitchFamily="2" charset="2"/>
              <a:buChar char="§"/>
            </a:pPr>
            <a:endParaRPr lang="ru-RU" sz="160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>
              <a:buFont typeface="Wingdings" pitchFamily="2" charset="2"/>
              <a:buChar char="§"/>
            </a:pPr>
            <a:r>
              <a:rPr lang="en-US" sz="160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https://www.youtube.com/watch?v=AeRild9JHDA</a:t>
            </a:r>
            <a:r>
              <a:rPr lang="ru-RU" sz="160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Мир насекомых.</a:t>
            </a:r>
          </a:p>
          <a:p>
            <a:pPr>
              <a:buFont typeface="Wingdings" pitchFamily="2" charset="2"/>
              <a:buChar char="§"/>
            </a:pPr>
            <a:r>
              <a:rPr lang="en-US" sz="160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https://www.e-reading.club/bookreader.php/1026848/Emelyanova_-_Rasskazhite_detyam_o_nasekomyh.html</a:t>
            </a:r>
            <a:r>
              <a:rPr lang="ru-RU" sz="160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Жизнь насекомых.</a:t>
            </a:r>
          </a:p>
          <a:p>
            <a:pPr>
              <a:buFont typeface="Wingdings" pitchFamily="2" charset="2"/>
              <a:buChar char="§"/>
            </a:pPr>
            <a:r>
              <a:rPr lang="en-US" sz="160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https://www.youtube.com/watch?v=4z7ZiWXjxmM</a:t>
            </a:r>
            <a:r>
              <a:rPr lang="ru-RU" sz="160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smtClean="0">
                <a:cs typeface="Times New Roman" pitchFamily="18" charset="0"/>
              </a:rPr>
              <a:t>Где живут пчелы? Почему именно роем? </a:t>
            </a:r>
          </a:p>
          <a:p>
            <a:pPr>
              <a:buFont typeface="Wingdings" pitchFamily="2" charset="2"/>
              <a:buChar char="§"/>
            </a:pPr>
            <a:r>
              <a:rPr lang="ru-RU" sz="160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https://iqsha.ru/ilove/krugozor-rebenka/kakie-byvajut-nasekomye</a:t>
            </a:r>
            <a:r>
              <a:rPr lang="ru-RU" sz="160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http://www.pochemu-chka.ru/pochemu-nasekomyx-tak-mnogo/</a:t>
            </a:r>
            <a:r>
              <a:rPr lang="en-US" sz="160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Строение насекомых.</a:t>
            </a:r>
          </a:p>
          <a:p>
            <a:pPr>
              <a:buFont typeface="Wingdings" pitchFamily="2" charset="2"/>
              <a:buChar char="§"/>
            </a:pPr>
            <a:r>
              <a:rPr lang="ru-RU" sz="160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http://www.countrysideliving.net/articles/Good-garden-creatures.html</a:t>
            </a:r>
            <a:r>
              <a:rPr lang="en-US" sz="160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Опасные насекомые.</a:t>
            </a:r>
          </a:p>
          <a:p>
            <a:pPr>
              <a:buFont typeface="Wingdings" pitchFamily="2" charset="2"/>
              <a:buChar char="§"/>
            </a:pPr>
            <a:r>
              <a:rPr lang="ru-RU" sz="160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http://geographyofrussia.com/nasekomye-vrediteli-rossii-selskoe-xozyajstvo/</a:t>
            </a:r>
            <a:r>
              <a:rPr lang="ru-RU" sz="160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Насекомые вредители.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http://www.molomo.ru/inquiry/dangerous_insects.htm</a:t>
            </a:r>
            <a:r>
              <a:rPr lang="ru-RU" sz="160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Опасные насекомые.</a:t>
            </a:r>
          </a:p>
          <a:p>
            <a:pPr>
              <a:buFont typeface="Wingdings" pitchFamily="2" charset="2"/>
              <a:buChar char="§"/>
            </a:pPr>
            <a:r>
              <a:rPr lang="en-US" sz="1600" smtClean="0">
                <a:hlinkClick r:id="rId11"/>
              </a:rPr>
              <a:t>https://nsportal.ru/detskiy-sad/okruzhayushchiy-mir/2013/11/20/gde-i-kak-zimuyut-nasekomye</a:t>
            </a:r>
            <a:r>
              <a:rPr lang="ru-RU" sz="1600" smtClean="0"/>
              <a:t> Насекомые зимой.</a:t>
            </a:r>
            <a:endParaRPr lang="ru-RU" sz="16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16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smtClean="0"/>
          </a:p>
          <a:p>
            <a:pPr algn="ctr">
              <a:buFont typeface="Arial" charset="0"/>
              <a:buNone/>
            </a:pPr>
            <a:endParaRPr lang="ru-RU" smtClean="0"/>
          </a:p>
          <a:p>
            <a:pPr algn="ctr"/>
            <a:endParaRPr lang="ru-RU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817563"/>
            <a:ext cx="91440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38150" algn="ctr"/>
            <a:r>
              <a:rPr lang="ru-RU" sz="2400" b="1" i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Уважаемые родители!</a:t>
            </a:r>
          </a:p>
          <a:p>
            <a:pPr indent="438150" algn="just" eaLnBrk="0" hangingPunct="0"/>
            <a:r>
              <a:rPr lang="ru-RU" sz="2000" b="1" i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Насекомые привлекательны и удивительны, они малозаметны из-за своих крошечных размеров и разнообразны. Наши знания о них, к сожалению, очень и очень скудны, но их влияние на нашу жизнь огромно.</a:t>
            </a:r>
          </a:p>
          <a:p>
            <a:pPr indent="438150" algn="just" eaLnBrk="0" hangingPunct="0"/>
            <a:r>
              <a:rPr lang="ru-RU" sz="2000" b="1" i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  <a:p>
            <a:pPr indent="438150" algn="just" eaLnBrk="0" hangingPunct="0"/>
            <a:r>
              <a:rPr lang="ru-RU" sz="2000" b="1" i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Юных знатоков мира, несомненно привлечет многочисленное царство насекомых. Как известно, дети могут долго рассматривать жуков, бабочек или гусениц. Они задают много вопросов и удивляются такому неповторимому поведению насекомых. Маленьких эрудитов интересует все, что ползет, летит или жужжит. А кто, как не родители помогут разобраться малышу в этом огромном мире маленьких насекомых. </a:t>
            </a:r>
          </a:p>
          <a:p>
            <a:pPr indent="438150" algn="just" eaLnBrk="0" hangingPunct="0"/>
            <a:endParaRPr lang="ru-RU" sz="2000" b="1" i="1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indent="438150" algn="just" eaLnBrk="0" hangingPunct="0"/>
            <a:r>
              <a:rPr lang="ru-RU" sz="2000" b="1" i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Итак, с помощью нашего маршрута, Вы сможете с легкостью посвятить Вашего ребенка в мир насекомых.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6011863" y="188913"/>
            <a:ext cx="3132137" cy="3168650"/>
          </a:xfrm>
          <a:prstGeom prst="wedgeRoundRectCallout">
            <a:avLst>
              <a:gd name="adj1" fmla="val -62900"/>
              <a:gd name="adj2" fmla="val 268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Мир насекомых - это самый разнообразный и интересный мир на нашей Планете. Насекомые по всюду окружают нас. Но что мы о них знаем? Посмотрите вместе это видео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hlinkClick r:id="rId3"/>
              </a:rPr>
              <a:t>https://www.youtube.com/watch?v=AeRild9JHDA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5867400" y="4221163"/>
            <a:ext cx="3276600" cy="2636837"/>
          </a:xfrm>
          <a:prstGeom prst="wedgeRoundRectCallout">
            <a:avLst>
              <a:gd name="adj1" fmla="val -48967"/>
              <a:gd name="adj2" fmla="val -730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 этом сайте вы можете узнать много увлекательного из жизни насекомых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hlinkClick r:id="rId3"/>
              </a:rPr>
              <a:t>https://www.e-reading.club/bookreader.php/1026848/Emelyanova_-_Rasskazhite_detyam_o_nasekomyh.html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250825" y="0"/>
            <a:ext cx="6192838" cy="1673225"/>
          </a:xfrm>
          <a:prstGeom prst="wedgeRoundRectCallout">
            <a:avLst>
              <a:gd name="adj1" fmla="val -12477"/>
              <a:gd name="adj2" fmla="val 785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79388" y="-23813"/>
            <a:ext cx="63373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38150" algn="just"/>
            <a:r>
              <a:rPr lang="ru-RU" sz="16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Пауки в представлении любого человека, чаще всего, </a:t>
            </a:r>
          </a:p>
          <a:p>
            <a:pPr indent="438150" algn="just"/>
            <a:r>
              <a:rPr lang="ru-RU" sz="16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ассоциируются с паутиной (хотя плетут тенета только одна треть из всех живущих на планете видов пауков). </a:t>
            </a:r>
          </a:p>
          <a:p>
            <a:pPr indent="438150" algn="just"/>
            <a:r>
              <a:rPr lang="ru-RU" sz="16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Давайте остановимся и внимательно рассмотрим ловчую</a:t>
            </a:r>
          </a:p>
          <a:p>
            <a:pPr indent="438150" algn="just"/>
            <a:r>
              <a:rPr lang="ru-RU" sz="16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сеть обыкновенного паука. </a:t>
            </a:r>
            <a:r>
              <a:rPr lang="ru-RU" sz="1600">
                <a:solidFill>
                  <a:schemeClr val="bg1"/>
                </a:solidFill>
                <a:latin typeface="Calibri" pitchFamily="34" charset="0"/>
                <a:cs typeface="Times New Roman" pitchFamily="18" charset="0"/>
                <a:hlinkClick r:id="rId3"/>
              </a:rPr>
              <a:t>пауки и паутина</a:t>
            </a:r>
            <a:r>
              <a:rPr lang="ru-RU" sz="16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  <a:p>
            <a:pPr indent="438150" algn="just"/>
            <a:r>
              <a:rPr lang="ru-RU" sz="16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 заодно узнаем чем питаются </a:t>
            </a:r>
            <a:r>
              <a:rPr lang="ru-RU" sz="1600">
                <a:solidFill>
                  <a:schemeClr val="bg1"/>
                </a:solidFill>
                <a:latin typeface="Calibri" pitchFamily="34" charset="0"/>
                <a:cs typeface="Times New Roman" pitchFamily="18" charset="0"/>
                <a:hlinkClick r:id="rId4"/>
              </a:rPr>
              <a:t>пауки</a:t>
            </a:r>
            <a:r>
              <a:rPr lang="ru-RU" sz="16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7000" r="-5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0" y="0"/>
            <a:ext cx="5292725" cy="1557338"/>
          </a:xfrm>
          <a:prstGeom prst="wedgeRoundRectCallout">
            <a:avLst>
              <a:gd name="adj1" fmla="val -100"/>
              <a:gd name="adj2" fmla="val 760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-396875" y="-76200"/>
            <a:ext cx="70564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38150"/>
            <a:r>
              <a:rPr lang="ru-RU" sz="16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Пчелу без сомнения можно назвать одним из самых</a:t>
            </a:r>
          </a:p>
          <a:p>
            <a:pPr indent="438150"/>
            <a:r>
              <a:rPr lang="ru-RU" sz="16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известных и самых уважаемых насекомых. </a:t>
            </a:r>
          </a:p>
          <a:p>
            <a:pPr indent="438150"/>
            <a:r>
              <a:rPr lang="ru-RU" sz="16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Мы знаем о них только то, что они дают нам мед. </a:t>
            </a:r>
          </a:p>
          <a:p>
            <a:pPr indent="438150"/>
            <a:r>
              <a:rPr lang="ru-RU" sz="16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Где живут пчелы? Почему именно роем? </a:t>
            </a:r>
          </a:p>
          <a:p>
            <a:pPr indent="438150"/>
            <a:r>
              <a:rPr lang="ru-RU" sz="16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Об этом Вы сможете прочитать на этом сайте:</a:t>
            </a:r>
          </a:p>
          <a:p>
            <a:pPr indent="438150"/>
            <a:r>
              <a:rPr lang="ru-RU" sz="16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 </a:t>
            </a:r>
            <a:r>
              <a:rPr lang="en-US" sz="1600">
                <a:latin typeface="Calibri" pitchFamily="34" charset="0"/>
                <a:hlinkClick r:id="rId3"/>
              </a:rPr>
              <a:t>https://www.youtube.com/watch?v=4z7ZiWXjxmM</a:t>
            </a:r>
            <a:endParaRPr lang="ru-RU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0" y="0"/>
            <a:ext cx="5292725" cy="1601788"/>
          </a:xfrm>
          <a:prstGeom prst="wedgeRoundRectCallout">
            <a:avLst>
              <a:gd name="adj1" fmla="val -1694"/>
              <a:gd name="adj2" fmla="val 698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0" y="-101600"/>
            <a:ext cx="54149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наступлением осени количество насекомых уменьшается, </a:t>
            </a:r>
          </a:p>
          <a:p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зимой и вовсе исчезают из виду. </a:t>
            </a:r>
          </a:p>
          <a:p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Куда же деваются насекомые, когда становиться холодно и нечем поживиться?</a:t>
            </a:r>
          </a:p>
          <a:p>
            <a:pPr eaLnBrk="0" hangingPunct="0"/>
            <a:r>
              <a:rPr lang="en-US" sz="1600">
                <a:latin typeface="Calibri" pitchFamily="34" charset="0"/>
                <a:hlinkClick r:id="rId3"/>
              </a:rPr>
              <a:t>https://nsportal.ru/detskiy-sad/okruzhayushchiy-mir/2013/11/20/gde-i-kak-zimuyut-nasekomye</a:t>
            </a:r>
            <a:endParaRPr 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5292725" y="0"/>
            <a:ext cx="3851275" cy="2025650"/>
          </a:xfrm>
          <a:prstGeom prst="wedgeRoundRectCallout">
            <a:avLst>
              <a:gd name="adj1" fmla="val -31424"/>
              <a:gd name="adj2" fmla="val 645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5435600" y="19050"/>
            <a:ext cx="37084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38150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Уважаемые родители, </a:t>
            </a:r>
          </a:p>
          <a:p>
            <a:pPr indent="438150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примере некоторых насекомых </a:t>
            </a:r>
          </a:p>
          <a:p>
            <a:pPr indent="438150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расскажите ребенку о     разнообразном</a:t>
            </a:r>
          </a:p>
          <a:p>
            <a:pPr indent="438150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питании насекомых:</a:t>
            </a:r>
          </a:p>
          <a:p>
            <a:pPr indent="438150" eaLnBrk="0" hangingPunct="0">
              <a:buFontTx/>
              <a:buChar char="•"/>
            </a:pPr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комары</a:t>
            </a:r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160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38150" eaLnBrk="0" hangingPunct="0">
              <a:buFontTx/>
              <a:buChar char="•"/>
            </a:pPr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Гусеницы</a:t>
            </a:r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>
              <a:solidFill>
                <a:schemeClr val="bg1"/>
              </a:solidFill>
              <a:latin typeface="Times New Roman" pitchFamily="18" charset="0"/>
              <a:cs typeface="Calibri" pitchFamily="34" charset="0"/>
            </a:endParaRPr>
          </a:p>
          <a:p>
            <a:pPr indent="438150"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0" y="0"/>
            <a:ext cx="4787900" cy="1557338"/>
          </a:xfrm>
          <a:prstGeom prst="wedgeRoundRectCallout">
            <a:avLst>
              <a:gd name="adj1" fmla="val -2323"/>
              <a:gd name="adj2" fmla="val 769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0" y="-80963"/>
            <a:ext cx="4932363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38150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Теперь Вы знаете, что мир насекомых разнообразен и богат. </a:t>
            </a:r>
          </a:p>
          <a:p>
            <a:pPr indent="438150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Поиграйте вместе с ребенком в игру, </a:t>
            </a:r>
          </a:p>
          <a:p>
            <a:pPr indent="438150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которая поможет закрепить полученные знания.  </a:t>
            </a:r>
          </a:p>
          <a:p>
            <a:pPr indent="438150" eaLnBrk="0" hangingPunct="0">
              <a:buFontTx/>
              <a:buChar char="•"/>
            </a:pPr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игра1</a:t>
            </a:r>
            <a:endParaRPr lang="en-US" sz="160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38150" eaLnBrk="0" hangingPunct="0">
              <a:buFontTx/>
              <a:buChar char="•"/>
            </a:pPr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игра2</a:t>
            </a:r>
            <a:endParaRPr 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38150"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450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Arial</vt:lpstr>
      <vt:lpstr>Times New Roman</vt:lpstr>
      <vt:lpstr>Wingdings</vt:lpstr>
      <vt:lpstr>Тема Office</vt:lpstr>
      <vt:lpstr>Образовательный маршрут для совместной деятельности родителей с детьми в сети Интернет «Путешествие в мир насекомых»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Vladimir</dc:creator>
  <cp:lastModifiedBy>Admin</cp:lastModifiedBy>
  <cp:revision>31</cp:revision>
  <dcterms:created xsi:type="dcterms:W3CDTF">2019-05-15T20:33:06Z</dcterms:created>
  <dcterms:modified xsi:type="dcterms:W3CDTF">2020-04-29T06:44:39Z</dcterms:modified>
</cp:coreProperties>
</file>