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93" r:id="rId3"/>
    <p:sldId id="329" r:id="rId4"/>
    <p:sldId id="331" r:id="rId5"/>
    <p:sldId id="299" r:id="rId6"/>
    <p:sldId id="328" r:id="rId7"/>
    <p:sldId id="339" r:id="rId8"/>
    <p:sldId id="297" r:id="rId9"/>
    <p:sldId id="332" r:id="rId10"/>
    <p:sldId id="334" r:id="rId11"/>
    <p:sldId id="307" r:id="rId12"/>
    <p:sldId id="314" r:id="rId13"/>
    <p:sldId id="317" r:id="rId14"/>
    <p:sldId id="322" r:id="rId15"/>
    <p:sldId id="336" r:id="rId16"/>
    <p:sldId id="319" r:id="rId17"/>
    <p:sldId id="324" r:id="rId18"/>
    <p:sldId id="325" r:id="rId19"/>
    <p:sldId id="326" r:id="rId20"/>
    <p:sldId id="33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A6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88396" autoAdjust="0"/>
  </p:normalViewPr>
  <p:slideViewPr>
    <p:cSldViewPr>
      <p:cViewPr varScale="1">
        <p:scale>
          <a:sx n="72" d="100"/>
          <a:sy n="72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A9608-70E5-49BB-9105-513A8B1B6B88}" type="doc">
      <dgm:prSet loTypeId="urn:microsoft.com/office/officeart/2005/8/layout/process1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A96E92F-67E5-49F4-B35A-A76A05561091}">
      <dgm:prSet custT="1"/>
      <dgm:spPr>
        <a:scene3d>
          <a:camera prst="obliqueTopRigh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sz="2800" b="1" dirty="0" smtClean="0">
              <a:latin typeface="Comic Sans MS" pitchFamily="66" charset="0"/>
            </a:rPr>
            <a:t>Какой бывает ТРАНСПОРТ </a:t>
          </a:r>
          <a:endParaRPr lang="ru-RU" sz="2800" b="1" dirty="0">
            <a:latin typeface="Comic Sans MS" pitchFamily="66" charset="0"/>
          </a:endParaRPr>
        </a:p>
      </dgm:t>
    </dgm:pt>
    <dgm:pt modelId="{13996666-B0BE-4636-88BC-519905BFDDFE}" type="parTrans" cxnId="{3FDD9580-790F-4056-B56F-6BE29E7D3380}">
      <dgm:prSet/>
      <dgm:spPr/>
      <dgm:t>
        <a:bodyPr/>
        <a:lstStyle/>
        <a:p>
          <a:endParaRPr lang="ru-RU"/>
        </a:p>
      </dgm:t>
    </dgm:pt>
    <dgm:pt modelId="{EC7794B5-9ED3-4A1E-9C01-8EBA4601A104}" type="sibTrans" cxnId="{3FDD9580-790F-4056-B56F-6BE29E7D3380}">
      <dgm:prSet/>
      <dgm:spPr/>
      <dgm:t>
        <a:bodyPr/>
        <a:lstStyle/>
        <a:p>
          <a:endParaRPr lang="ru-RU"/>
        </a:p>
      </dgm:t>
    </dgm:pt>
    <dgm:pt modelId="{74C63E15-B027-4386-81BA-ABD5F56AD39D}" type="pres">
      <dgm:prSet presAssocID="{9B4A9608-70E5-49BB-9105-513A8B1B6B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BDFFBF-A4CF-4B8B-8DCB-C0CE7AB053FB}" type="pres">
      <dgm:prSet presAssocID="{1A96E92F-67E5-49F4-B35A-A76A0556109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974C61-2560-4D3A-AD64-C22810529329}" type="presOf" srcId="{1A96E92F-67E5-49F4-B35A-A76A05561091}" destId="{B3BDFFBF-A4CF-4B8B-8DCB-C0CE7AB053FB}" srcOrd="0" destOrd="0" presId="urn:microsoft.com/office/officeart/2005/8/layout/process1"/>
    <dgm:cxn modelId="{B8EC21C4-855A-4CA0-B773-447470A9E920}" type="presOf" srcId="{9B4A9608-70E5-49BB-9105-513A8B1B6B88}" destId="{74C63E15-B027-4386-81BA-ABD5F56AD39D}" srcOrd="0" destOrd="0" presId="urn:microsoft.com/office/officeart/2005/8/layout/process1"/>
    <dgm:cxn modelId="{3FDD9580-790F-4056-B56F-6BE29E7D3380}" srcId="{9B4A9608-70E5-49BB-9105-513A8B1B6B88}" destId="{1A96E92F-67E5-49F4-B35A-A76A05561091}" srcOrd="0" destOrd="0" parTransId="{13996666-B0BE-4636-88BC-519905BFDDFE}" sibTransId="{EC7794B5-9ED3-4A1E-9C01-8EBA4601A104}"/>
    <dgm:cxn modelId="{1EE15CE7-0C76-43F2-ACB1-C91A6FEDFDBF}" type="presParOf" srcId="{74C63E15-B027-4386-81BA-ABD5F56AD39D}" destId="{B3BDFFBF-A4CF-4B8B-8DCB-C0CE7AB053F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47EB6F-3E79-4F19-89EF-7B23EBD5A20C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CE76F5-F247-484F-A838-8EE48266B920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b="1" dirty="0" smtClean="0"/>
            <a:t>01</a:t>
          </a:r>
          <a:endParaRPr lang="ru-RU" b="1" dirty="0"/>
        </a:p>
      </dgm:t>
    </dgm:pt>
    <dgm:pt modelId="{5C1964EB-1B57-478C-A081-CAF688AA3783}" type="parTrans" cxnId="{B78173F8-CE66-4FE8-96A2-AD9803CE89B2}">
      <dgm:prSet/>
      <dgm:spPr/>
      <dgm:t>
        <a:bodyPr/>
        <a:lstStyle/>
        <a:p>
          <a:endParaRPr lang="ru-RU"/>
        </a:p>
      </dgm:t>
    </dgm:pt>
    <dgm:pt modelId="{4438DF72-9FC9-4AEF-A50A-D422E41C10C5}" type="sibTrans" cxnId="{B78173F8-CE66-4FE8-96A2-AD9803CE89B2}">
      <dgm:prSet/>
      <dgm:spPr/>
      <dgm:t>
        <a:bodyPr/>
        <a:lstStyle/>
        <a:p>
          <a:endParaRPr lang="ru-RU"/>
        </a:p>
      </dgm:t>
    </dgm:pt>
    <dgm:pt modelId="{BF9925D8-CDF1-4401-8689-74BCB7F2A512}" type="pres">
      <dgm:prSet presAssocID="{6E47EB6F-3E79-4F19-89EF-7B23EBD5A2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694B37-9CF9-4E79-90D6-0134F5E5F635}" type="pres">
      <dgm:prSet presAssocID="{9ACE76F5-F247-484F-A838-8EE48266B920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B78173F8-CE66-4FE8-96A2-AD9803CE89B2}" srcId="{6E47EB6F-3E79-4F19-89EF-7B23EBD5A20C}" destId="{9ACE76F5-F247-484F-A838-8EE48266B920}" srcOrd="0" destOrd="0" parTransId="{5C1964EB-1B57-478C-A081-CAF688AA3783}" sibTransId="{4438DF72-9FC9-4AEF-A50A-D422E41C10C5}"/>
    <dgm:cxn modelId="{383A8638-DE47-48AE-9C39-D2D08BE2B991}" type="presOf" srcId="{6E47EB6F-3E79-4F19-89EF-7B23EBD5A20C}" destId="{BF9925D8-CDF1-4401-8689-74BCB7F2A512}" srcOrd="0" destOrd="0" presId="urn:microsoft.com/office/officeart/2005/8/layout/venn1"/>
    <dgm:cxn modelId="{4F8E75F5-2319-435F-8830-76F4FBCCF9B2}" type="presOf" srcId="{9ACE76F5-F247-484F-A838-8EE48266B920}" destId="{28694B37-9CF9-4E79-90D6-0134F5E5F635}" srcOrd="0" destOrd="0" presId="urn:microsoft.com/office/officeart/2005/8/layout/venn1"/>
    <dgm:cxn modelId="{331293F6-116E-4A9A-B030-C57FD41C180A}" type="presParOf" srcId="{BF9925D8-CDF1-4401-8689-74BCB7F2A512}" destId="{28694B37-9CF9-4E79-90D6-0134F5E5F63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DAEE00-C774-460D-8A27-67F374BBF0D4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13BFE8-A7E4-47B2-A84C-30A845E3DE72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02</a:t>
          </a:r>
          <a:endParaRPr lang="ru-RU" b="1" dirty="0">
            <a:solidFill>
              <a:schemeClr val="tx1"/>
            </a:solidFill>
          </a:endParaRPr>
        </a:p>
      </dgm:t>
    </dgm:pt>
    <dgm:pt modelId="{9C154139-8D77-47D5-A6B2-033020B8FC26}" type="parTrans" cxnId="{D450AC2A-DEC4-40E2-B93D-CB0E7BA569BE}">
      <dgm:prSet/>
      <dgm:spPr/>
      <dgm:t>
        <a:bodyPr/>
        <a:lstStyle/>
        <a:p>
          <a:endParaRPr lang="ru-RU"/>
        </a:p>
      </dgm:t>
    </dgm:pt>
    <dgm:pt modelId="{398A8F91-C4A2-41A9-B51C-D46EC071A5A1}" type="sibTrans" cxnId="{D450AC2A-DEC4-40E2-B93D-CB0E7BA569BE}">
      <dgm:prSet/>
      <dgm:spPr/>
      <dgm:t>
        <a:bodyPr/>
        <a:lstStyle/>
        <a:p>
          <a:endParaRPr lang="ru-RU"/>
        </a:p>
      </dgm:t>
    </dgm:pt>
    <dgm:pt modelId="{DF2E9120-E1B3-4DC2-A0AE-9191A80D1599}" type="pres">
      <dgm:prSet presAssocID="{68DAEE00-C774-460D-8A27-67F374BBF0D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CEC801-ED3D-430E-98AF-E4E9037489BA}" type="pres">
      <dgm:prSet presAssocID="{1A13BFE8-A7E4-47B2-A84C-30A845E3DE72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D450AC2A-DEC4-40E2-B93D-CB0E7BA569BE}" srcId="{68DAEE00-C774-460D-8A27-67F374BBF0D4}" destId="{1A13BFE8-A7E4-47B2-A84C-30A845E3DE72}" srcOrd="0" destOrd="0" parTransId="{9C154139-8D77-47D5-A6B2-033020B8FC26}" sibTransId="{398A8F91-C4A2-41A9-B51C-D46EC071A5A1}"/>
    <dgm:cxn modelId="{680608D4-556B-4BD1-A482-2697C96F0A2F}" type="presOf" srcId="{1A13BFE8-A7E4-47B2-A84C-30A845E3DE72}" destId="{5CCEC801-ED3D-430E-98AF-E4E9037489BA}" srcOrd="0" destOrd="0" presId="urn:microsoft.com/office/officeart/2005/8/layout/venn1"/>
    <dgm:cxn modelId="{ED7AA21E-FD02-4B0E-9435-0801AFB99C0A}" type="presOf" srcId="{68DAEE00-C774-460D-8A27-67F374BBF0D4}" destId="{DF2E9120-E1B3-4DC2-A0AE-9191A80D1599}" srcOrd="0" destOrd="0" presId="urn:microsoft.com/office/officeart/2005/8/layout/venn1"/>
    <dgm:cxn modelId="{9F82CC7E-E32A-4500-82A9-F35F4804774A}" type="presParOf" srcId="{DF2E9120-E1B3-4DC2-A0AE-9191A80D1599}" destId="{5CCEC801-ED3D-430E-98AF-E4E9037489B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BAB1BD-79BF-4B62-97FD-153C9EFB9A00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1CD624-BA50-457F-81FC-F3EA91E79E89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b="1" dirty="0" smtClean="0"/>
            <a:t>03</a:t>
          </a:r>
          <a:endParaRPr lang="ru-RU" b="1" dirty="0"/>
        </a:p>
      </dgm:t>
    </dgm:pt>
    <dgm:pt modelId="{D1935761-6F55-4B83-9B07-FA176BCAF5B5}" type="parTrans" cxnId="{FA1EE208-AF00-427C-886F-E51853585831}">
      <dgm:prSet/>
      <dgm:spPr/>
      <dgm:t>
        <a:bodyPr/>
        <a:lstStyle/>
        <a:p>
          <a:endParaRPr lang="ru-RU"/>
        </a:p>
      </dgm:t>
    </dgm:pt>
    <dgm:pt modelId="{046FFD3C-45D5-4940-A857-212F1DFE6828}" type="sibTrans" cxnId="{FA1EE208-AF00-427C-886F-E51853585831}">
      <dgm:prSet/>
      <dgm:spPr/>
      <dgm:t>
        <a:bodyPr/>
        <a:lstStyle/>
        <a:p>
          <a:endParaRPr lang="ru-RU"/>
        </a:p>
      </dgm:t>
    </dgm:pt>
    <dgm:pt modelId="{AB860AD4-319B-417D-AFCA-5C12F3A9C65D}" type="pres">
      <dgm:prSet presAssocID="{FABAB1BD-79BF-4B62-97FD-153C9EFB9A0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80D5D0-6E52-42BE-8B9A-922A510784BB}" type="pres">
      <dgm:prSet presAssocID="{5C1CD624-BA50-457F-81FC-F3EA91E79E89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3FE36D6B-26C9-464B-8B17-73115A221D32}" type="presOf" srcId="{FABAB1BD-79BF-4B62-97FD-153C9EFB9A00}" destId="{AB860AD4-319B-417D-AFCA-5C12F3A9C65D}" srcOrd="0" destOrd="0" presId="urn:microsoft.com/office/officeart/2005/8/layout/venn1"/>
    <dgm:cxn modelId="{FA1EE208-AF00-427C-886F-E51853585831}" srcId="{FABAB1BD-79BF-4B62-97FD-153C9EFB9A00}" destId="{5C1CD624-BA50-457F-81FC-F3EA91E79E89}" srcOrd="0" destOrd="0" parTransId="{D1935761-6F55-4B83-9B07-FA176BCAF5B5}" sibTransId="{046FFD3C-45D5-4940-A857-212F1DFE6828}"/>
    <dgm:cxn modelId="{C7414D59-A8D8-45B1-BE72-F345A07A299C}" type="presOf" srcId="{5C1CD624-BA50-457F-81FC-F3EA91E79E89}" destId="{2880D5D0-6E52-42BE-8B9A-922A510784BB}" srcOrd="0" destOrd="0" presId="urn:microsoft.com/office/officeart/2005/8/layout/venn1"/>
    <dgm:cxn modelId="{36AE323D-AEC4-48FD-8AD9-C36E6F3D6A20}" type="presParOf" srcId="{AB860AD4-319B-417D-AFCA-5C12F3A9C65D}" destId="{2880D5D0-6E52-42BE-8B9A-922A510784B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BDFFBF-A4CF-4B8B-8DCB-C0CE7AB053FB}">
      <dsp:nvSpPr>
        <dsp:cNvPr id="0" name=""/>
        <dsp:cNvSpPr/>
      </dsp:nvSpPr>
      <dsp:spPr>
        <a:xfrm>
          <a:off x="4141" y="0"/>
          <a:ext cx="4235106" cy="10001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Righ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omic Sans MS" pitchFamily="66" charset="0"/>
            </a:rPr>
            <a:t>Какой бывает ТРАНСПОРТ </a:t>
          </a:r>
          <a:endParaRPr lang="ru-RU" sz="2800" b="1" kern="1200" dirty="0">
            <a:latin typeface="Comic Sans MS" pitchFamily="66" charset="0"/>
          </a:endParaRPr>
        </a:p>
      </dsp:txBody>
      <dsp:txXfrm>
        <a:off x="4141" y="0"/>
        <a:ext cx="4235106" cy="10001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694B37-9CF9-4E79-90D6-0134F5E5F635}">
      <dsp:nvSpPr>
        <dsp:cNvPr id="0" name=""/>
        <dsp:cNvSpPr/>
      </dsp:nvSpPr>
      <dsp:spPr>
        <a:xfrm>
          <a:off x="714380" y="0"/>
          <a:ext cx="714379" cy="714379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01</a:t>
          </a:r>
          <a:endParaRPr lang="ru-RU" sz="3200" b="1" kern="1200" dirty="0"/>
        </a:p>
      </dsp:txBody>
      <dsp:txXfrm>
        <a:off x="714380" y="0"/>
        <a:ext cx="714379" cy="7143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CEC801-ED3D-430E-98AF-E4E9037489BA}">
      <dsp:nvSpPr>
        <dsp:cNvPr id="0" name=""/>
        <dsp:cNvSpPr/>
      </dsp:nvSpPr>
      <dsp:spPr>
        <a:xfrm>
          <a:off x="464347" y="0"/>
          <a:ext cx="714379" cy="714379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02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464347" y="0"/>
        <a:ext cx="714379" cy="7143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80D5D0-6E52-42BE-8B9A-922A510784BB}">
      <dsp:nvSpPr>
        <dsp:cNvPr id="0" name=""/>
        <dsp:cNvSpPr/>
      </dsp:nvSpPr>
      <dsp:spPr>
        <a:xfrm>
          <a:off x="250033" y="0"/>
          <a:ext cx="714379" cy="714379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03</a:t>
          </a:r>
          <a:endParaRPr lang="ru-RU" sz="3200" b="1" kern="1200" dirty="0"/>
        </a:p>
      </dsp:txBody>
      <dsp:txXfrm>
        <a:off x="250033" y="0"/>
        <a:ext cx="714379" cy="714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76306-FF9D-40FA-B991-888B63D7E24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2DE47-88AC-4970-95FC-5845B8277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962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31E4-B872-4697-9F4E-0A47D58B0D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BF1551-0E3A-4F5C-8656-E9FCBA34D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31E4-B872-4697-9F4E-0A47D58B0D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1551-0E3A-4F5C-8656-E9FCBA34D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31E4-B872-4697-9F4E-0A47D58B0D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1551-0E3A-4F5C-8656-E9FCBA34D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31E4-B872-4697-9F4E-0A47D58B0D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BF1551-0E3A-4F5C-8656-E9FCBA34D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31E4-B872-4697-9F4E-0A47D58B0D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1551-0E3A-4F5C-8656-E9FCBA34D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31E4-B872-4697-9F4E-0A47D58B0D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1551-0E3A-4F5C-8656-E9FCBA34D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31E4-B872-4697-9F4E-0A47D58B0D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BF1551-0E3A-4F5C-8656-E9FCBA34D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31E4-B872-4697-9F4E-0A47D58B0D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1551-0E3A-4F5C-8656-E9FCBA34D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31E4-B872-4697-9F4E-0A47D58B0D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1551-0E3A-4F5C-8656-E9FCBA34D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31E4-B872-4697-9F4E-0A47D58B0D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1551-0E3A-4F5C-8656-E9FCBA34D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31E4-B872-4697-9F4E-0A47D58B0D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1551-0E3A-4F5C-8656-E9FCBA34D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2C31E4-B872-4697-9F4E-0A47D58B0D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BF1551-0E3A-4F5C-8656-E9FCBA34D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5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eb-mirror.net/transportnoe/vozdushnyj-transport" TargetMode="External"/><Relationship Id="rId2" Type="http://schemas.openxmlformats.org/officeDocument/2006/relationships/hyperlink" Target="http://web-mirror.net/vodnyj-trans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l.mailru.su/mcached?c=19-1:148-1&amp;qurl=http://fotto.ru/tag/foto_elektrichek&amp;q=%D0%BC%D0%B5%D1%82%D1%80%D0%BE%20%D1%8D%D0%BB%D0%B5%D0%BA%D1%82%D1%80%D0%B8%D1%87%D0%BA%D0%B8%20%D1%84%D0%BE%D1%82%D0%BE&amp;r=15045448&amp;fr=webhsm" TargetMode="External"/><Relationship Id="rId5" Type="http://schemas.openxmlformats.org/officeDocument/2006/relationships/hyperlink" Target="http://fotto.ru/tag/foto_elektrichek" TargetMode="External"/><Relationship Id="rId4" Type="http://schemas.openxmlformats.org/officeDocument/2006/relationships/hyperlink" Target="http://upper.metromos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21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20.jpeg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image" Target="../media/image22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214810" y="142853"/>
          <a:ext cx="424339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Мои документы\КАРТИНКИ ТРАНСПОРТ\truck_strike2-700222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571472" y="1142984"/>
            <a:ext cx="8215369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572264" y="5786454"/>
            <a:ext cx="2266936" cy="714380"/>
          </a:xfrm>
        </p:spPr>
        <p:txBody>
          <a:bodyPr>
            <a:normAutofit fontScale="70000" lnSpcReduction="20000"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Выполнила: 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воспитатель ГБОУ НСО ОЦДК 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Здорова Г.А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Так выглядят места для пассажиров в поезде и электричке </a:t>
            </a:r>
            <a:endParaRPr lang="ru-RU" sz="2400" b="1" dirty="0"/>
          </a:p>
        </p:txBody>
      </p:sp>
      <p:pic>
        <p:nvPicPr>
          <p:cNvPr id="3" name="Picture 2" descr="D:\Мои документы\КАРТИНКИ ТРАНСПОРТ\электричка 7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3438" y="1285860"/>
            <a:ext cx="4071966" cy="31432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D:\Мои документы\КАРТИНКИ ТРАНСПОРТ\в плацкарте L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4071966" cy="31432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5066709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Посмотри внимательно и скажи: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 чем отличие?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КАРТИНКИ ТРАНСПОРТ\лодка с весламиjpeg.jpe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2595581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Fron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3428992" y="428604"/>
            <a:ext cx="2357454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Водный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4" name="Picture 3" descr="D:\Мои документы\КАРТИНКИ ТРАНСПОРТ\моторка 84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0728" y="500042"/>
            <a:ext cx="3143272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5" name="Picture 3" descr="D:\Мои документы\КАРТИНКИ ТРАНСПОРТ\пароход 8-tc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43240" y="1714488"/>
            <a:ext cx="3003436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6" name="Picture 4" descr="D:\Мои документы\КАРТИНКИ ТРАНСПОРТ\парусная яхта-3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86578" y="3643314"/>
            <a:ext cx="2149443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7" name="Picture 3" descr="D:\Мои документы\КАРТИНКИ ТРАНСПОРТ\паром55-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143248"/>
            <a:ext cx="3077329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8" name="Picture 2" descr="D:\Мои документы\КАРТИНКИ ТРАНСПОРТ\катер5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28992" y="3714752"/>
            <a:ext cx="2567303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9" name="Picture 3" descr="D:\Мои документы\КАРТИНКИ ТРАНСПОРТ\яхта 7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1428736"/>
            <a:ext cx="6858048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Мои документы\КАРТИНКИ ТРАНСПОРТ\0_6a544_800b47f5_XL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58" y="1000108"/>
            <a:ext cx="3540165" cy="2548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2500330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Воздушный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4" name="Picture 3" descr="D:\Мои документы\КАРТИНКИ ТРАНСПОРТ\47582181_Tu204300.jpg"/>
          <p:cNvPicPr>
            <a:picLocks noChangeAspect="1" noChangeArrowheads="1"/>
          </p:cNvPicPr>
          <p:nvPr/>
        </p:nvPicPr>
        <p:blipFill>
          <a:blip r:embed="rId3" cstate="email">
            <a:lum bright="-20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785794"/>
            <a:ext cx="375684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5" name="Picture 2" descr="D:\Мои документы\КАРТИНКИ ТРАНСПОРТ\самолет АН382.jpg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58" y="4286256"/>
            <a:ext cx="3880303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6" name="Picture 2" descr="D:\Мои документы\КАРТИНКИ ТРАНСПОРТ\tk_sob_large_571_15_10_10_01_04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2066" y="3929066"/>
            <a:ext cx="3429024" cy="2558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Мои документы\КАРТИНКИ ТРАНСПОРТ\52116338_1260176572_1255620491_podzemka_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57422" y="2285992"/>
            <a:ext cx="6400800" cy="425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572132" y="857232"/>
            <a:ext cx="2569934" cy="5847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Подземный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4214842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>
            <a:stCxn id="19" idx="2"/>
            <a:endCxn id="13" idx="0"/>
          </p:cNvCxnSpPr>
          <p:nvPr/>
        </p:nvCxnSpPr>
        <p:spPr>
          <a:xfrm rot="5400000">
            <a:off x="3352402" y="280575"/>
            <a:ext cx="403215" cy="203598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9" idx="2"/>
            <a:endCxn id="15" idx="0"/>
          </p:cNvCxnSpPr>
          <p:nvPr/>
        </p:nvCxnSpPr>
        <p:spPr>
          <a:xfrm rot="16200000" flipH="1">
            <a:off x="5370525" y="298434"/>
            <a:ext cx="403215" cy="20002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8662" y="1500174"/>
            <a:ext cx="3214710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Общественный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256" y="1500174"/>
            <a:ext cx="2286016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Личный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4285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зависимости от способа использования транспорт делится на:</a:t>
            </a:r>
            <a:endParaRPr lang="ru-RU" sz="28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D:\Мои документы\КАРТИНКИ ТРАНСПОРТ\AVTOVOKZ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00100" y="2285992"/>
            <a:ext cx="2643206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D:\Мои документы\КАРТИНКИ ТРАНСПОРТ\мотоцикл 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0760" y="2571744"/>
            <a:ext cx="1714512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D:\Мои документы\КАРТИНКИ ТРАНСПОРТ\велосипед jp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9124" y="2214554"/>
            <a:ext cx="1643074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Documents and Settings\Admin\Мои документы\Загрузки\12071-vw-golf-v-bbura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86644" y="3857628"/>
            <a:ext cx="1643074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TextBox 31"/>
          <p:cNvSpPr txBox="1"/>
          <p:nvPr/>
        </p:nvSpPr>
        <p:spPr>
          <a:xfrm>
            <a:off x="0" y="5429264"/>
            <a:ext cx="96440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latin typeface="Comic Sans MS" pitchFamily="66" charset="0"/>
              </a:rPr>
              <a:t>Что означает такое разделение?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Comic Sans MS" pitchFamily="66" charset="0"/>
              </a:rPr>
              <a:t>Приведите примеры использования транспорта.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B0F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  <a:endParaRPr lang="ru-RU" sz="2800" b="1" dirty="0">
              <a:ln>
                <a:solidFill>
                  <a:srgbClr val="00B0F0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2984"/>
            <a:ext cx="32861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(кого) перевозит</a:t>
            </a:r>
            <a:endParaRPr lang="ru-RU" sz="2400" b="1" dirty="0"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357298"/>
            <a:ext cx="205004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перевозит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3" y="1142984"/>
            <a:ext cx="321467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(в каких целях) используется</a:t>
            </a:r>
            <a:endParaRPr lang="ru-RU" sz="2400" b="1" dirty="0"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786058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Грузовой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00050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Пассажирский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5429264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Специальный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214311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Наземный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4" y="342900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Водный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4643446"/>
            <a:ext cx="161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Воздушный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182" y="5857892"/>
            <a:ext cx="1702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Подземный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6578" y="3000372"/>
            <a:ext cx="2263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Общественный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16" y="492919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Личный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7" name="Прямая со стрелкой 16"/>
          <p:cNvCxnSpPr>
            <a:stCxn id="2" idx="2"/>
          </p:cNvCxnSpPr>
          <p:nvPr/>
        </p:nvCxnSpPr>
        <p:spPr>
          <a:xfrm rot="5400000">
            <a:off x="4189886" y="904540"/>
            <a:ext cx="763434" cy="79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</p:cNvCxnSpPr>
          <p:nvPr/>
        </p:nvCxnSpPr>
        <p:spPr>
          <a:xfrm rot="16200000" flipH="1">
            <a:off x="5202389" y="-107169"/>
            <a:ext cx="596610" cy="18573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2"/>
          </p:cNvCxnSpPr>
          <p:nvPr/>
        </p:nvCxnSpPr>
        <p:spPr>
          <a:xfrm rot="5400000">
            <a:off x="3404862" y="-95592"/>
            <a:ext cx="548326" cy="178595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642116" y="2214554"/>
            <a:ext cx="715174" cy="794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715142" y="3571082"/>
            <a:ext cx="714380" cy="1588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786580" y="5000636"/>
            <a:ext cx="713586" cy="794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4250531" y="1964520"/>
            <a:ext cx="357189" cy="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5400000">
            <a:off x="4107653" y="3036091"/>
            <a:ext cx="64294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5400000">
            <a:off x="4072728" y="4285462"/>
            <a:ext cx="71438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4143372" y="5572140"/>
            <a:ext cx="57150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5400000">
            <a:off x="7179884" y="2535628"/>
            <a:ext cx="785818" cy="79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5400000">
            <a:off x="7071933" y="4286653"/>
            <a:ext cx="1143802" cy="158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 какие группы </a:t>
            </a: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способу передвижения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можно разделить этот 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пассажирский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транспорт?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D:\Мои документы\КАРТИНКИ ТРАНСПОРТ\image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44" y="4286256"/>
            <a:ext cx="2143140" cy="23574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D:\Мои документы\КАРТИНКИ ТРАНСПОРТ\поезд1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44" y="1214422"/>
            <a:ext cx="2214578" cy="23574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D:\Мои документы\КАРТИНКИ ТРАНСПОРТ\пароход 8-tc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28860" y="1214422"/>
            <a:ext cx="2071702" cy="23574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D:\Мои документы\КАРТИНКИ ТРАНСПОРТ\самолет ан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1214422"/>
            <a:ext cx="2143140" cy="23574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Admin\Мои документы\Загрузки\1221077863_clip34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16" y="1214422"/>
            <a:ext cx="2143172" cy="23574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D:\Мои документы\КАРТИНКИ ТРАНСПОРТ\парусник 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57422" y="4286256"/>
            <a:ext cx="2143140" cy="23574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email">
            <a:lum bright="-20000" contras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4286256"/>
            <a:ext cx="2143140" cy="23574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D:\Мои документы\КАРТИНКИ ТРАНСПОРТ\вертолет .jpg"/>
          <p:cNvPicPr>
            <a:picLocks noChangeAspect="1" noChangeArrowheads="1"/>
          </p:cNvPicPr>
          <p:nvPr/>
        </p:nvPicPr>
        <p:blipFill>
          <a:blip r:embed="rId9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16" y="4286256"/>
            <a:ext cx="2143140" cy="23574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Загрузки\1429_-682_3208_34_040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242889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Documents and Settings\Admin\Мои документы\Загрузки\railtranspor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3500438"/>
            <a:ext cx="242889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D:\Мои документы\КАРТИНКИ ТРАНСПОРТ\автобус77c9_pre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57884" y="785794"/>
            <a:ext cx="242889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D:\Мои документы\КАРТИНКИ ТРАНСПОРТ\post-121732-12889474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43240" y="3500438"/>
            <a:ext cx="2428892" cy="2357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D:\Мои документы\КАРТИНКИ ТРАНСПОРТ\самолдет03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1802" y="785794"/>
            <a:ext cx="250033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D:\Мои документы\КАРТИНКИ ТРАНСПОРТ\tramvai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72198" y="3429000"/>
            <a:ext cx="242889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0" y="1428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Назови какой транспорт здесь лишний. Почему?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14364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Самолёт, это воздушный транспорт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:\Мои документы\КАРТИНКИ ТРАНСПОРТ\tramva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86116" y="714356"/>
            <a:ext cx="2571768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0" y="1428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Назови какой транспорт здесь лишний. Почему?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72198" y="785794"/>
            <a:ext cx="2571768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/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7554" y="3286124"/>
            <a:ext cx="242889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3286124"/>
            <a:ext cx="2500330" cy="2424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/>
          <p:nvPr/>
        </p:nvPicPr>
        <p:blipFill>
          <a:blip r:embed="rId6" cstate="email">
            <a:lum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714356"/>
            <a:ext cx="250033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7" descr="D:\Мои документы\КАРТИНКИ ТРАНСПОРТ\самолдет03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43636" y="3286124"/>
            <a:ext cx="250033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0" y="59293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Мотоцикл, это личный транспорт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428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Назови какой транспорт здесь лишний. Почему?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3286124"/>
            <a:ext cx="250033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/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15074" y="3286124"/>
            <a:ext cx="250033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0" y="578645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Машина скорой помощи, это специальная машина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642918"/>
            <a:ext cx="250033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15074" y="714356"/>
            <a:ext cx="250033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7554" y="3286124"/>
            <a:ext cx="2428891" cy="2357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86116" y="642918"/>
            <a:ext cx="250033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0006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Транспорт служит для передвижения по земле, воде, воздуху и даже под землёй, для перевозки пассажиров и грузов. 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чего нужен транспорт?</a:t>
            </a:r>
            <a:endParaRPr lang="ru-RU" sz="3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68313" y="1196975"/>
            <a:ext cx="8207375" cy="3168650"/>
            <a:chOff x="295" y="754"/>
            <a:chExt cx="5170" cy="1996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95" y="754"/>
              <a:ext cx="5170" cy="1995"/>
              <a:chOff x="295" y="845"/>
              <a:chExt cx="5170" cy="1995"/>
            </a:xfrm>
          </p:grpSpPr>
          <p:pic>
            <p:nvPicPr>
              <p:cNvPr id="7" name="Picture 11" descr="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3651" y="845"/>
                <a:ext cx="1814" cy="102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8" name="Picture 7" descr="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5" y="845"/>
                <a:ext cx="1633" cy="10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9" name="Picture 9" descr="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27" y="845"/>
                <a:ext cx="1723" cy="104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0" name="Picture 8" descr="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81" y="1842"/>
                <a:ext cx="1678" cy="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13" descr="1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5" y="1842"/>
                <a:ext cx="2086" cy="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6" name="Picture 14" descr="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14" y="1752"/>
              <a:ext cx="1451" cy="9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76" y="214290"/>
            <a:ext cx="8858280" cy="6480720"/>
          </a:xfrm>
          <a:prstGeom prst="verticalScroll">
            <a:avLst>
              <a:gd name="adj" fmla="val 8267"/>
            </a:avLst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C6600"/>
                </a:solidFill>
                <a:latin typeface="Monotype Corsiva" pitchFamily="66" charset="0"/>
              </a:rPr>
              <a:t>Аннотация к использованию презентации.</a:t>
            </a:r>
          </a:p>
          <a:p>
            <a:pPr marL="457200" indent="-457200" algn="ctr">
              <a:buAutoNum type="arabicPeriod"/>
            </a:pPr>
            <a:r>
              <a:rPr lang="ru-RU" sz="2500" dirty="0" smtClean="0">
                <a:solidFill>
                  <a:srgbClr val="CC6600"/>
                </a:solidFill>
                <a:latin typeface="Monotype Corsiva" pitchFamily="66" charset="0"/>
              </a:rPr>
              <a:t>Для подбора фото - материала к презентации использованы сайты:</a:t>
            </a:r>
          </a:p>
          <a:p>
            <a:r>
              <a:rPr lang="ru-RU" sz="1600" dirty="0" smtClean="0">
                <a:solidFill>
                  <a:srgbClr val="CC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http://web-mirror.net/vodnyj-transport</a:t>
            </a:r>
            <a:endParaRPr lang="ru-RU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web-mirror.net/</a:t>
            </a:r>
            <a:r>
              <a:rPr lang="en-US" sz="1600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transportnoe</a:t>
            </a:r>
            <a:r>
              <a:rPr lang="en-US" sz="1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1600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vozdush</a:t>
            </a:r>
            <a:r>
              <a:rPr lang="en-US" sz="1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..</a:t>
            </a:r>
            <a:endParaRPr lang="ru-RU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http://upper.metromost.com/</a:t>
            </a:r>
            <a:endParaRPr lang="ru-RU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fotto.ru/tag/</a:t>
            </a:r>
            <a:r>
              <a:rPr lang="en-US" sz="1600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foto_elektrichek</a:t>
            </a:r>
            <a:r>
              <a:rPr lang="ru-RU" sz="1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ко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ru-RU" sz="2500" dirty="0" smtClean="0">
              <a:solidFill>
                <a:srgbClr val="CC6600"/>
              </a:solidFill>
              <a:latin typeface="Monotype Corsiva" pitchFamily="66" charset="0"/>
            </a:endParaRPr>
          </a:p>
          <a:p>
            <a:pPr marL="457200" indent="-457200" algn="ctr">
              <a:buNone/>
            </a:pPr>
            <a:r>
              <a:rPr lang="ru-RU" sz="2500" dirty="0" smtClean="0">
                <a:solidFill>
                  <a:srgbClr val="CC6600"/>
                </a:solidFill>
                <a:latin typeface="Monotype Corsiva" pitchFamily="66" charset="0"/>
              </a:rPr>
              <a:t>2. Презентацию можно использовать на  коррекционных  занятиях по лексической теме : «Транспорт», как  часть  вводного занятия, или </a:t>
            </a:r>
            <a:r>
              <a:rPr lang="ru-RU" sz="2500" smtClean="0">
                <a:solidFill>
                  <a:srgbClr val="CC6600"/>
                </a:solidFill>
                <a:latin typeface="Monotype Corsiva" pitchFamily="66" charset="0"/>
              </a:rPr>
              <a:t>в индивидуальной коррекционной </a:t>
            </a:r>
            <a:r>
              <a:rPr lang="ru-RU" sz="2500" dirty="0" smtClean="0">
                <a:solidFill>
                  <a:srgbClr val="CC6600"/>
                </a:solidFill>
                <a:latin typeface="Monotype Corsiva" pitchFamily="66" charset="0"/>
              </a:rPr>
              <a:t>работе для  речевого и интеллектуального  развития  детей.</a:t>
            </a:r>
          </a:p>
          <a:p>
            <a:pPr marL="457200" indent="-457200" algn="ctr">
              <a:buNone/>
            </a:pPr>
            <a:r>
              <a:rPr lang="ru-RU" sz="2500" dirty="0" smtClean="0">
                <a:solidFill>
                  <a:srgbClr val="CC6600"/>
                </a:solidFill>
                <a:latin typeface="Monotype Corsiva" pitchFamily="66" charset="0"/>
              </a:rPr>
              <a:t>3. Данная презентация предназначена для  детей дошкольного возраста и младшего школьного возраста ,  может использоваться   воспитателями коррекционных групп  детского сада, учителями-логопедами, учителями- дефектологами, родителями  в работе с детьми. </a:t>
            </a:r>
          </a:p>
          <a:p>
            <a:pPr marL="457200" indent="-457200" algn="ctr"/>
            <a:endParaRPr lang="ru-RU" sz="24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3999" cy="107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зависимости от назначения транспорт бывает:</a:t>
            </a:r>
            <a:endParaRPr lang="ru-RU" sz="3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429124" y="1214422"/>
            <a:ext cx="3000396" cy="8572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3965571" y="1749413"/>
            <a:ext cx="92869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1357290" y="1214422"/>
            <a:ext cx="3071834" cy="9286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95288" y="2997200"/>
            <a:ext cx="8280400" cy="2736850"/>
            <a:chOff x="249" y="1933"/>
            <a:chExt cx="5216" cy="1724"/>
          </a:xfrm>
        </p:grpSpPr>
        <p:pic>
          <p:nvPicPr>
            <p:cNvPr id="15" name="Picture 17" descr="3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1933"/>
              <a:ext cx="1439" cy="167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6" name="Picture 18" descr="3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" y="2160"/>
              <a:ext cx="1859" cy="115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7" name="Picture 19" descr="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1979"/>
              <a:ext cx="1406" cy="167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18" name="TextBox 17"/>
          <p:cNvSpPr txBox="1"/>
          <p:nvPr/>
        </p:nvSpPr>
        <p:spPr>
          <a:xfrm>
            <a:off x="214282" y="2143116"/>
            <a:ext cx="250033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Пассажирский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0430" y="2428869"/>
            <a:ext cx="1857388" cy="461665"/>
          </a:xfrm>
          <a:prstGeom prst="rect">
            <a:avLst/>
          </a:prstGeom>
          <a:solidFill>
            <a:srgbClr val="62A6D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Грузовой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6512" y="2071678"/>
            <a:ext cx="250033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Специальный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Транспорт, перевозящий </a:t>
            </a:r>
            <a:r>
              <a:rPr lang="ru-RU" sz="2400" b="1" dirty="0" smtClean="0">
                <a:solidFill>
                  <a:srgbClr val="00B050"/>
                </a:solidFill>
                <a:latin typeface="Arial Black" pitchFamily="34" charset="0"/>
              </a:rPr>
              <a:t>грузы </a:t>
            </a:r>
            <a:r>
              <a:rPr lang="ru-RU" sz="2400" b="1" dirty="0" smtClean="0"/>
              <a:t>называется…….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572140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B050"/>
                </a:solidFill>
                <a:latin typeface="Comic Sans MS" pitchFamily="66" charset="0"/>
              </a:rPr>
              <a:t>ГРУЗОВОЙ</a:t>
            </a:r>
            <a:endParaRPr lang="ru-RU" sz="3200" b="1" u="sng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" name="Picture 6" descr="D:\Мои документы\КАРТИНКИ ТРАНСПОРТ\самосвал 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2066" y="1785926"/>
            <a:ext cx="3286148" cy="3214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 descr="D:\Мои документы\КАРТИНКИ ТРАНСПОРТ\фура 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4348" y="1714488"/>
            <a:ext cx="3214710" cy="32861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7889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Пассажирский транспорт </a:t>
            </a:r>
            <a:r>
              <a:rPr lang="ru-RU" sz="2400" b="1" dirty="0" smtClean="0"/>
              <a:t>предназначен для перевозки людей – </a:t>
            </a:r>
            <a:r>
              <a:rPr lang="ru-RU" sz="2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пассажиров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8" name="Picture 2" descr="D:\Мои документы\КАРТИНКИ ТРАНСПОРТ\автобус09afe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58" y="1428736"/>
            <a:ext cx="3786214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11" name="Рисунок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6050" y="2714620"/>
            <a:ext cx="3500462" cy="271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D:\Мои документы\КАРТИНКИ ТРАНСПОРТ\трол 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4876" y="3929066"/>
            <a:ext cx="4214842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13" name="Picture 3" descr="D:\Мои документы\КАРТИНКИ ТРАНСПОРТ\47582181_Tu204300.jpg"/>
          <p:cNvPicPr>
            <a:picLocks noChangeAspect="1" noChangeArrowheads="1"/>
          </p:cNvPicPr>
          <p:nvPr/>
        </p:nvPicPr>
        <p:blipFill>
          <a:blip r:embed="rId5" cstate="email">
            <a:lum bright="-20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00826" y="1500174"/>
            <a:ext cx="2218813" cy="1518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14" name="Picture 3" descr="D:\Мои документы\КАРТИНКИ ТРАНСПОРТ\пароход 8-tc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59" y="5000636"/>
            <a:ext cx="2357454" cy="145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для чего служат эти машины?</a:t>
            </a:r>
            <a:endParaRPr lang="ru-RU" sz="24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1214422"/>
            <a:ext cx="9001156" cy="2357454"/>
            <a:chOff x="249" y="935"/>
            <a:chExt cx="5511" cy="1225"/>
          </a:xfrm>
        </p:grpSpPr>
        <p:pic>
          <p:nvPicPr>
            <p:cNvPr id="4" name="Picture 9" descr="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935"/>
              <a:ext cx="1778" cy="12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10" descr="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3" y="935"/>
              <a:ext cx="1984" cy="12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11" descr="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33" y="935"/>
              <a:ext cx="1927" cy="12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357158" y="5429264"/>
            <a:ext cx="85011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специальный транспорт.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Эти машины вызывают по телефону, если требуется 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срочная помощь.</a:t>
            </a:r>
            <a:endParaRPr lang="ru-RU" sz="2400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428596" y="3857628"/>
          <a:ext cx="214314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6248" y="4000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0" y="4071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4" name="Схема 13"/>
          <p:cNvGraphicFramePr/>
          <p:nvPr/>
        </p:nvGraphicFramePr>
        <p:xfrm>
          <a:off x="3643306" y="3857628"/>
          <a:ext cx="1643074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6929454" y="3929066"/>
          <a:ext cx="121444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42860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Какие номера телефонов набирают, чтобы их вызвать?</a:t>
            </a:r>
            <a:endParaRPr lang="ru-RU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Graphic spid="13" grpId="0">
        <p:bldAsOne/>
      </p:bldGraphic>
      <p:bldGraphic spid="14" grpId="0">
        <p:bldAsOne/>
      </p:bldGraphic>
      <p:bldGraphic spid="15" grpId="0">
        <p:bldAsOne/>
      </p:bldGraphic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КАРТИНКИ ТРАНСПОРТ\eae0e25c4022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5508116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ttp://inetauto.ru/uploads/posts/2009-09/thumbs/1253544856_0987.jpeg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7554" y="2571744"/>
            <a:ext cx="5214974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D:\Мои документы\КАРТИНКИ ТРАНСПОРТ\снегоуборочная jpg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57158" y="357166"/>
            <a:ext cx="8215370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способу передвижения транспорт делится на:</a:t>
            </a:r>
            <a:endParaRPr lang="ru-RU" sz="3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16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85860"/>
            <a:ext cx="4643470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Прямая со стрелкой 9"/>
          <p:cNvCxnSpPr>
            <a:stCxn id="4" idx="2"/>
          </p:cNvCxnSpPr>
          <p:nvPr/>
        </p:nvCxnSpPr>
        <p:spPr>
          <a:xfrm rot="16200000" flipH="1">
            <a:off x="5697149" y="2268131"/>
            <a:ext cx="1071570" cy="29646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 rot="16200000" flipH="1">
            <a:off x="4697016" y="3268264"/>
            <a:ext cx="2214578" cy="21074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  <a:endCxn id="28" idx="0"/>
          </p:cNvCxnSpPr>
          <p:nvPr/>
        </p:nvCxnSpPr>
        <p:spPr>
          <a:xfrm rot="5400000">
            <a:off x="2928926" y="2035959"/>
            <a:ext cx="642942" cy="30003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2"/>
          </p:cNvCxnSpPr>
          <p:nvPr/>
        </p:nvCxnSpPr>
        <p:spPr>
          <a:xfrm rot="5400000">
            <a:off x="2589604" y="3339709"/>
            <a:ext cx="2286015" cy="20359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4348" y="3857628"/>
            <a:ext cx="2071702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Наземный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0100" y="5214950"/>
            <a:ext cx="2828767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Воздушный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72132" y="5143512"/>
            <a:ext cx="2881367" cy="5232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Подземный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9454" y="3929066"/>
            <a:ext cx="1928826" cy="52322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Водный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7" y="142852"/>
            <a:ext cx="2714645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Comic Sans MS" pitchFamily="66" charset="0"/>
                <a:cs typeface="Arial" pitchFamily="34" charset="0"/>
              </a:rPr>
              <a:t>Наземный</a:t>
            </a:r>
            <a:endParaRPr lang="ru-RU" sz="2400" dirty="0">
              <a:ln>
                <a:solidFill>
                  <a:schemeClr val="tx1"/>
                </a:solidFill>
              </a:ln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9" name="Picture 3" descr="D:\Мои документы\КАРТИНКИ ТРАНСПОРТ\bu1649__1-08-2004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58" y="3857628"/>
            <a:ext cx="3714776" cy="271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5" name="Picture 2" descr="D:\Мои документы\КАРТИНКИ ТРАНСПОРТ\трол 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86380" y="1142984"/>
            <a:ext cx="3690963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58" y="857232"/>
            <a:ext cx="3762397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14" name="Picture 2" descr="D:\Мои документы\КАРТИНКИ ТРАНСПОРТ\post-121732-12889474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0694" y="3857628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7" name="Picture 2" descr="D:\Мои документы\КАРТИНКИ ТРАНСПОРТ\Tram_K-1_in_Odess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8643998" cy="4071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D:\Мои документы\КАРТИНКИ ТРАНСПОРТ\электричка _XL.jpeg"/>
          <p:cNvPicPr>
            <a:picLocks noChangeAspect="1" noChangeArrowheads="1"/>
          </p:cNvPicPr>
          <p:nvPr/>
        </p:nvPicPr>
        <p:blipFill>
          <a:blip r:embed="rId7" cstate="email">
            <a:lum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4000504"/>
            <a:ext cx="3857652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D:\Мои документы\КАРТИНКИ ТРАНСПОРТ\поезд1.jpg"/>
          <p:cNvPicPr>
            <a:picLocks noChangeAspect="1" noChangeArrowheads="1"/>
          </p:cNvPicPr>
          <p:nvPr/>
        </p:nvPicPr>
        <p:blipFill>
          <a:blip r:embed="rId8" cstate="email">
            <a:lum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86380" y="4000504"/>
            <a:ext cx="357190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2782</TotalTime>
  <Words>256</Words>
  <Application>Microsoft Office PowerPoint</Application>
  <PresentationFormat>Экран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</dc:title>
  <dc:creator>Admin</dc:creator>
  <cp:lastModifiedBy>Admin</cp:lastModifiedBy>
  <cp:revision>265</cp:revision>
  <dcterms:created xsi:type="dcterms:W3CDTF">2012-04-11T16:04:44Z</dcterms:created>
  <dcterms:modified xsi:type="dcterms:W3CDTF">2020-04-16T14:11:19Z</dcterms:modified>
</cp:coreProperties>
</file>