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7" r:id="rId2"/>
    <p:sldId id="258" r:id="rId3"/>
    <p:sldId id="268" r:id="rId4"/>
    <p:sldId id="270" r:id="rId5"/>
    <p:sldId id="269" r:id="rId6"/>
    <p:sldId id="271" r:id="rId7"/>
    <p:sldId id="272" r:id="rId8"/>
    <p:sldId id="276" r:id="rId9"/>
    <p:sldId id="275" r:id="rId10"/>
    <p:sldId id="274" r:id="rId11"/>
    <p:sldId id="277" r:id="rId12"/>
    <p:sldId id="278" r:id="rId13"/>
    <p:sldId id="265" r:id="rId14"/>
    <p:sldId id="259" r:id="rId15"/>
    <p:sldId id="260" r:id="rId16"/>
    <p:sldId id="261" r:id="rId17"/>
    <p:sldId id="273" r:id="rId18"/>
    <p:sldId id="262" r:id="rId19"/>
    <p:sldId id="263" r:id="rId20"/>
    <p:sldId id="264" r:id="rId21"/>
    <p:sldId id="267" r:id="rId22"/>
    <p:sldId id="266" r:id="rId23"/>
    <p:sldId id="279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72" y="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07E804E-2BCD-48AB-A6BA-B66AB99B8A80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99A6776-F87C-4C93-B863-C8FBD6852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F6B894-197C-49D3-A740-431A4A400ED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C5E03F-E516-405B-AB83-12CE4B8B435D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805442-94ED-477E-B341-1CCA1CE0EB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1CD00-1B02-4D72-998A-E43B79ECB6BF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B1B22-13D4-4E78-8C5E-753815649B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01946-D20F-4F6F-BED3-3B3559029C4E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3FD8E-7AE5-44AB-9331-6CEEED069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EDB83-36D0-4255-9CC7-D795B8BD0048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5FBA-95A0-4705-827B-F0DBC0F94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B2EEE2-89FA-4ADB-BA2D-E1B55BB68A5B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0B753C-8F14-41B7-80C8-07CF839B7B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C0871-17C8-461A-972A-4706F2FD761B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6BE46-24A3-45FE-BEFA-7D80FC712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D437CC-CCC4-4D7F-A10C-56AFEDA444D1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D38961-01BB-4BAE-B241-7556EA9AC5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267A3-737E-4A26-A1D6-5848D0BEF706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DFB5-A646-49B8-8493-280813616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65757C-B8BE-49FF-942E-A4F8F06EB0F5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8B51C92A-AD3C-45EA-87B2-EB15549C8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C09B89-B414-4534-99C3-EC4CBF16C511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B79A2B-7D22-40ED-9850-64570BED4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185656-4895-45E2-A536-70D0E1C38E88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DCD55BC-46AC-411E-A53B-3DA43C855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055C7FD-0606-4B38-B7C6-2141506A2837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8CADAE">
                    <a:shade val="75000"/>
                  </a:srgb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A901F4-2265-40B8-ADFE-7934E3F0FE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8" r:id="rId5"/>
    <p:sldLayoutId id="2147483693" r:id="rId6"/>
    <p:sldLayoutId id="2147483699" r:id="rId7"/>
    <p:sldLayoutId id="2147483700" r:id="rId8"/>
    <p:sldLayoutId id="2147483701" r:id="rId9"/>
    <p:sldLayoutId id="2147483692" r:id="rId10"/>
    <p:sldLayoutId id="2147483691" r:id="rId11"/>
  </p:sldLayoutIdLst>
  <p:transition spd="slow">
    <p:push dir="u"/>
  </p:transition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79388" y="188913"/>
            <a:ext cx="8713787" cy="136842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endParaRPr lang="ru-RU" sz="22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996952"/>
            <a:ext cx="8028384" cy="681608"/>
          </a:xfrm>
        </p:spPr>
        <p:txBody>
          <a:bodyPr>
            <a:normAutofit fontScale="925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Тема: «</a:t>
            </a:r>
            <a:r>
              <a:rPr lang="ru-RU" sz="280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Какие они, гусеничные и колесные машины?»</a:t>
            </a:r>
            <a:endParaRPr lang="ru-RU" sz="280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28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одзаголовок 6"/>
          <p:cNvSpPr txBox="1">
            <a:spLocks/>
          </p:cNvSpPr>
          <p:nvPr/>
        </p:nvSpPr>
        <p:spPr>
          <a:xfrm>
            <a:off x="2051050" y="5013325"/>
            <a:ext cx="6858000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D16349"/>
              </a:buClr>
              <a:buFont typeface="Arial" charset="0"/>
              <a:buNone/>
            </a:pPr>
            <a:endParaRPr lang="ru-RU" sz="2000">
              <a:solidFill>
                <a:srgbClr val="646B86"/>
              </a:solidFill>
              <a:latin typeface="Corbel" pitchFamily="34" charset="0"/>
            </a:endParaRP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547813" y="1989138"/>
            <a:ext cx="73612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endParaRPr lang="ru-RU">
              <a:latin typeface="Corbe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611188" y="244475"/>
            <a:ext cx="1781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orbel" pitchFamily="34" charset="0"/>
              </a:rPr>
              <a:t>Пассажирские: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6175" y="792163"/>
            <a:ext cx="2928938" cy="2060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5888" y="4437063"/>
            <a:ext cx="2906712" cy="2179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6" name="Picture 2" descr="D:\ХОРУЖЕНКО\Оформить\жд\Баранова С.В\какие они гусеничные и колесные машины\0ecc26d9e3a6172e5cc085510dfd896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63" y="3068638"/>
            <a:ext cx="3168650" cy="179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7" name="Picture 3" descr="D:\ХОРУЖЕНКО\Оформить\жд\Баранова С.В\какие они гусеничные и колесные машины\wpid-04-daewoo-gentra-5vw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3775" y="3014663"/>
            <a:ext cx="4016375" cy="200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8" name="Picture 2" descr="D:\ХОРУЖЕНКО\Оформить\жд\Баранова С.В\какие они гусеничные и колесные машины\троллейбус фото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614363"/>
            <a:ext cx="3357563" cy="223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1320800" y="152400"/>
            <a:ext cx="5992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rbel" pitchFamily="34" charset="0"/>
              </a:rPr>
              <a:t>Военные машины  на колесах</a:t>
            </a:r>
          </a:p>
        </p:txBody>
      </p:sp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1076325" y="3090863"/>
            <a:ext cx="307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Бронетранспортер Бумеранг</a:t>
            </a:r>
          </a:p>
        </p:txBody>
      </p:sp>
      <p:sp>
        <p:nvSpPr>
          <p:cNvPr id="24579" name="Прямоугольник 3"/>
          <p:cNvSpPr>
            <a:spLocks noChangeArrowheads="1"/>
          </p:cNvSpPr>
          <p:nvPr/>
        </p:nvSpPr>
        <p:spPr bwMode="auto">
          <a:xfrm>
            <a:off x="5573713" y="3090863"/>
            <a:ext cx="2173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Военный  вездеход.</a:t>
            </a:r>
          </a:p>
        </p:txBody>
      </p:sp>
      <p:sp>
        <p:nvSpPr>
          <p:cNvPr id="24580" name="Прямоугольник 4"/>
          <p:cNvSpPr>
            <a:spLocks noChangeArrowheads="1"/>
          </p:cNvSpPr>
          <p:nvPr/>
        </p:nvSpPr>
        <p:spPr bwMode="auto">
          <a:xfrm>
            <a:off x="2987675" y="6429375"/>
            <a:ext cx="3074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Военно-инженерная машина</a:t>
            </a:r>
          </a:p>
        </p:txBody>
      </p:sp>
      <p:pic>
        <p:nvPicPr>
          <p:cNvPr id="24581" name="Picture 2" descr="D:\ХОРУЖЕНКО\Оформить\жд\Баранова С.В\какие они гусеничные и колесные машины\Бронетранспортер Бумеран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3" y="619125"/>
            <a:ext cx="374015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 descr="D:\ХОРУЖЕНКО\Оформить\жд\Баранова С.В\какие они гусеничные и колесные машины\Военно-инженерная маши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8975" y="3468688"/>
            <a:ext cx="5132388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4" descr="D:\ХОРУЖЕНКО\Оформить\жд\Баранова С.В\какие они гусеничные и колесные машины\военый вездеход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619125"/>
            <a:ext cx="3744913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2" descr="скорая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4388" y="730250"/>
            <a:ext cx="2951162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77813" y="341313"/>
            <a:ext cx="8567737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Чтобы обеспечить безопасность в повседневной жизни населения, были созданы </a:t>
            </a:r>
            <a:r>
              <a:rPr lang="ru-RU" b="1" dirty="0">
                <a:latin typeface="+mn-lt"/>
                <a:cs typeface="+mn-cs"/>
              </a:rPr>
              <a:t>специальные службы </a:t>
            </a:r>
            <a:r>
              <a:rPr lang="ru-RU" b="1" dirty="0">
                <a:latin typeface="+mn-lt"/>
                <a:cs typeface="+mn-cs"/>
              </a:rPr>
              <a:t>защиты</a:t>
            </a:r>
            <a:r>
              <a:rPr lang="ru-RU" dirty="0">
                <a:latin typeface="+mn-lt"/>
                <a:cs typeface="+mn-cs"/>
              </a:rPr>
              <a:t>: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+mn-lt"/>
                <a:cs typeface="+mn-cs"/>
              </a:rPr>
              <a:t>пожарная,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+mn-lt"/>
                <a:cs typeface="+mn-cs"/>
              </a:rPr>
              <a:t>скорая</a:t>
            </a:r>
            <a:r>
              <a:rPr lang="ru-RU" dirty="0">
                <a:latin typeface="+mn-lt"/>
                <a:cs typeface="+mn-cs"/>
              </a:rPr>
              <a:t>,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+mn-lt"/>
                <a:cs typeface="+mn-cs"/>
              </a:rPr>
              <a:t>полиция</a:t>
            </a:r>
            <a:r>
              <a:rPr lang="ru-RU" dirty="0">
                <a:latin typeface="+mn-lt"/>
                <a:cs typeface="+mn-cs"/>
              </a:rPr>
              <a:t>,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+mn-lt"/>
                <a:cs typeface="+mn-cs"/>
              </a:rPr>
              <a:t>газовая</a:t>
            </a:r>
            <a:r>
              <a:rPr lang="ru-RU" dirty="0">
                <a:latin typeface="+mn-lt"/>
                <a:cs typeface="+mn-cs"/>
              </a:rPr>
              <a:t>,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+mn-lt"/>
                <a:cs typeface="+mn-cs"/>
              </a:rPr>
              <a:t>МЧС</a:t>
            </a:r>
            <a:endParaRPr lang="ru-RU" dirty="0">
              <a:latin typeface="+mn-lt"/>
              <a:cs typeface="+mn-cs"/>
            </a:endParaRPr>
          </a:p>
        </p:txBody>
      </p:sp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3138" y="2814638"/>
            <a:ext cx="2792412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1" descr="пожарная машина"/>
          <p:cNvPicPr>
            <a:picLocks noGrp="1"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1196975"/>
            <a:ext cx="2992438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D:\ХОРУЖЕНКО\Оформить\жд\Баранова С.В\какие они гусеничные и колесные машины\7370000636_large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43075" y="4581525"/>
            <a:ext cx="555942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 descr="D:\ХОРУЖЕНКО\Оформить\жд\Баранова С.В\какие они гусеничные и колесные машины\redakcia-1160-main.jpg"/>
          <p:cNvPicPr>
            <a:picLocks noChangeAspect="1" noChangeArrowheads="1"/>
          </p:cNvPicPr>
          <p:nvPr/>
        </p:nvPicPr>
        <p:blipFill>
          <a:blip r:embed="rId6"/>
          <a:srcRect l="3143" r="3143"/>
          <a:stretch>
            <a:fillRect/>
          </a:stretch>
        </p:blipFill>
        <p:spPr bwMode="auto">
          <a:xfrm>
            <a:off x="252413" y="2781300"/>
            <a:ext cx="28067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1"/>
          <p:cNvSpPr>
            <a:spLocks noChangeArrowheads="1"/>
          </p:cNvSpPr>
          <p:nvPr/>
        </p:nvSpPr>
        <p:spPr bwMode="auto">
          <a:xfrm>
            <a:off x="2420938" y="260350"/>
            <a:ext cx="4187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Колесные машины</a:t>
            </a:r>
          </a:p>
        </p:txBody>
      </p:sp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1979613" y="6134100"/>
            <a:ext cx="5040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Вездеходная плавающая пожарная машина</a:t>
            </a:r>
          </a:p>
        </p:txBody>
      </p:sp>
      <p:pic>
        <p:nvPicPr>
          <p:cNvPr id="26627" name="Picture 2" descr="D:\ХОРУЖЕНКО\Оформить\жд\от барановой\какие они гусеничные и колесные машины\Вездеходная плавающая пожарна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863600"/>
            <a:ext cx="7027863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8"/>
          <p:cNvSpPr>
            <a:spLocks noChangeArrowheads="1"/>
          </p:cNvSpPr>
          <p:nvPr/>
        </p:nvSpPr>
        <p:spPr bwMode="auto">
          <a:xfrm>
            <a:off x="2411413" y="333375"/>
            <a:ext cx="41878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Гусеничные машины</a:t>
            </a:r>
          </a:p>
        </p:txBody>
      </p:sp>
      <p:sp>
        <p:nvSpPr>
          <p:cNvPr id="27650" name="Прямоугольник 9"/>
          <p:cNvSpPr>
            <a:spLocks noChangeArrowheads="1"/>
          </p:cNvSpPr>
          <p:nvPr/>
        </p:nvSpPr>
        <p:spPr bwMode="auto">
          <a:xfrm>
            <a:off x="269875" y="825500"/>
            <a:ext cx="8353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orbel" pitchFamily="34" charset="0"/>
              </a:rPr>
              <a:t>Гусеничная машина — представляет собой транспортное средство, которое передвигается на гусеницах вместо колес.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042988" y="1716088"/>
            <a:ext cx="7215187" cy="451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3"/>
          <p:cNvSpPr>
            <a:spLocks noChangeArrowheads="1"/>
          </p:cNvSpPr>
          <p:nvPr/>
        </p:nvSpPr>
        <p:spPr bwMode="auto">
          <a:xfrm>
            <a:off x="323850" y="908050"/>
            <a:ext cx="85693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orbel" pitchFamily="34" charset="0"/>
              </a:rPr>
              <a:t>Основные преимущества передвижения на гусеницах перед колесными транспортными средствами, в том, что они пригодными для использования на мягкой, с низким коэффициентом трения местах, таких как грязь, лед и снег.</a:t>
            </a:r>
          </a:p>
        </p:txBody>
      </p:sp>
      <p:sp>
        <p:nvSpPr>
          <p:cNvPr id="28674" name="Прямоугольник 5"/>
          <p:cNvSpPr>
            <a:spLocks noChangeArrowheads="1"/>
          </p:cNvSpPr>
          <p:nvPr/>
        </p:nvSpPr>
        <p:spPr bwMode="auto">
          <a:xfrm>
            <a:off x="2411413" y="333375"/>
            <a:ext cx="41878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Гусеничные машины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944563" y="1989138"/>
            <a:ext cx="3168650" cy="208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ХОРУЖЕНКО\Оформить\жд\от барановой\какие они гусеничные и колесные машины\vezdeho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5813" y="1916113"/>
            <a:ext cx="3414712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7" name="Picture 3" descr="D:\ХОРУЖЕНКО\Оформить\жд\от барановой\какие они гусеничные и колесные машины\ТМ-130 Вездехо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4563" y="4379913"/>
            <a:ext cx="3168650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/>
          <a:srcRect b="14054"/>
          <a:stretch/>
        </p:blipFill>
        <p:spPr bwMode="auto">
          <a:xfrm>
            <a:off x="4616450" y="4359275"/>
            <a:ext cx="3408363" cy="203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1"/>
          <p:cNvSpPr>
            <a:spLocks noChangeArrowheads="1"/>
          </p:cNvSpPr>
          <p:nvPr/>
        </p:nvSpPr>
        <p:spPr bwMode="auto">
          <a:xfrm>
            <a:off x="250825" y="563563"/>
            <a:ext cx="8713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orbel" pitchFamily="34" charset="0"/>
              </a:rPr>
              <a:t>Широко используются в качестве инженерных машин Российской армии. </a:t>
            </a:r>
          </a:p>
        </p:txBody>
      </p:sp>
      <p:sp>
        <p:nvSpPr>
          <p:cNvPr id="29698" name="Прямоугольник 2"/>
          <p:cNvSpPr>
            <a:spLocks noChangeArrowheads="1"/>
          </p:cNvSpPr>
          <p:nvPr/>
        </p:nvSpPr>
        <p:spPr bwMode="auto">
          <a:xfrm>
            <a:off x="2411413" y="101600"/>
            <a:ext cx="4187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Гусеничные машины</a:t>
            </a:r>
          </a:p>
        </p:txBody>
      </p:sp>
      <p:pic>
        <p:nvPicPr>
          <p:cNvPr id="2050" name="Picture 2" descr="D:\ХОРУЖЕНКО\Оформить\жд\от барановой\какие они гусеничные и колесные машины\imp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965200"/>
            <a:ext cx="3163887" cy="22796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1" name="Picture 3" descr="D:\ХОРУЖЕНКО\Оформить\жд\от барановой\какие они гусеничные и колесные машины\Землеройные машины.jpg"/>
          <p:cNvPicPr>
            <a:picLocks noChangeAspect="1" noChangeArrowheads="1"/>
          </p:cNvPicPr>
          <p:nvPr/>
        </p:nvPicPr>
        <p:blipFill rotWithShape="1">
          <a:blip r:embed="rId3"/>
          <a:srcRect l="2000" t="1935" r="2000" b="8667"/>
          <a:stretch/>
        </p:blipFill>
        <p:spPr bwMode="auto">
          <a:xfrm>
            <a:off x="4310063" y="3792538"/>
            <a:ext cx="4262437" cy="23812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9701" name="Прямоугольник 3"/>
          <p:cNvSpPr>
            <a:spLocks noChangeArrowheads="1"/>
          </p:cNvSpPr>
          <p:nvPr/>
        </p:nvSpPr>
        <p:spPr bwMode="auto">
          <a:xfrm>
            <a:off x="5114925" y="6256338"/>
            <a:ext cx="2363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Землеройная машина</a:t>
            </a:r>
          </a:p>
        </p:txBody>
      </p:sp>
      <p:sp>
        <p:nvSpPr>
          <p:cNvPr id="29702" name="Прямоугольник 4"/>
          <p:cNvSpPr>
            <a:spLocks noChangeArrowheads="1"/>
          </p:cNvSpPr>
          <p:nvPr/>
        </p:nvSpPr>
        <p:spPr bwMode="auto">
          <a:xfrm>
            <a:off x="2160588" y="3244850"/>
            <a:ext cx="396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Инженерные машины - разграждения</a:t>
            </a:r>
          </a:p>
        </p:txBody>
      </p:sp>
      <p:sp>
        <p:nvSpPr>
          <p:cNvPr id="29703" name="Прямоугольник 5"/>
          <p:cNvSpPr>
            <a:spLocks noChangeArrowheads="1"/>
          </p:cNvSpPr>
          <p:nvPr/>
        </p:nvSpPr>
        <p:spPr bwMode="auto">
          <a:xfrm>
            <a:off x="1281113" y="6243638"/>
            <a:ext cx="1851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Путепрокладчик</a:t>
            </a:r>
          </a:p>
        </p:txBody>
      </p:sp>
      <p:pic>
        <p:nvPicPr>
          <p:cNvPr id="2052" name="Picture 4" descr="D:\ХОРУЖЕНКО\Оформить\жд\от барановой\какие они гусеничные и колесные машины\Путепрокладчик БАТ-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425" y="3798888"/>
            <a:ext cx="3163888" cy="2374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3" name="Picture 5" descr="D:\ХОРУЖЕНКО\Оформить\жд\от барановой\какие они гусеничные и колесные машины\Инженерные Машины Российской Армии.jpeg"/>
          <p:cNvPicPr>
            <a:picLocks noChangeAspect="1" noChangeArrowheads="1"/>
          </p:cNvPicPr>
          <p:nvPr/>
        </p:nvPicPr>
        <p:blipFill rotWithShape="1">
          <a:blip r:embed="rId5"/>
          <a:srcRect b="10225"/>
          <a:stretch/>
        </p:blipFill>
        <p:spPr bwMode="auto">
          <a:xfrm>
            <a:off x="4327525" y="965200"/>
            <a:ext cx="3773488" cy="22574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D:\ХОРУЖЕНКО\Оформить\жд\от барановой\какие они гусеничные и колесные машины\800px-Soviet_MT-LB-МТ-ЛБ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7425" y="3754438"/>
            <a:ext cx="3938588" cy="258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2" name="Прямоугольник 5"/>
          <p:cNvSpPr>
            <a:spLocks noChangeArrowheads="1"/>
          </p:cNvSpPr>
          <p:nvPr/>
        </p:nvSpPr>
        <p:spPr bwMode="auto">
          <a:xfrm>
            <a:off x="765175" y="6324600"/>
            <a:ext cx="33734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Плавающий самоходный Копер</a:t>
            </a:r>
          </a:p>
        </p:txBody>
      </p:sp>
      <p:sp>
        <p:nvSpPr>
          <p:cNvPr id="30723" name="Прямоугольник 8"/>
          <p:cNvSpPr>
            <a:spLocks noChangeArrowheads="1"/>
          </p:cNvSpPr>
          <p:nvPr/>
        </p:nvSpPr>
        <p:spPr bwMode="auto">
          <a:xfrm>
            <a:off x="6249988" y="6324600"/>
            <a:ext cx="571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БТР</a:t>
            </a:r>
          </a:p>
        </p:txBody>
      </p:sp>
      <p:pic>
        <p:nvPicPr>
          <p:cNvPr id="30724" name="Picture 4" descr="D:\ХОРУЖЕНКО\Оформить\жд\от барановой\какие они гусеничные и колесные машины\Плавающий Самоходный Копе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175" y="3756025"/>
            <a:ext cx="3529013" cy="2601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600" y="798513"/>
            <a:ext cx="3937000" cy="221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6" name="Прямоугольник 9"/>
          <p:cNvSpPr>
            <a:spLocks noChangeArrowheads="1"/>
          </p:cNvSpPr>
          <p:nvPr/>
        </p:nvSpPr>
        <p:spPr bwMode="auto">
          <a:xfrm>
            <a:off x="1774825" y="3244850"/>
            <a:ext cx="1508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Тягач МТ-ЛБ </a:t>
            </a:r>
          </a:p>
        </p:txBody>
      </p:sp>
      <p:sp>
        <p:nvSpPr>
          <p:cNvPr id="30727" name="Прямоугольник 10"/>
          <p:cNvSpPr>
            <a:spLocks noChangeArrowheads="1"/>
          </p:cNvSpPr>
          <p:nvPr/>
        </p:nvSpPr>
        <p:spPr bwMode="auto">
          <a:xfrm>
            <a:off x="5229225" y="3244850"/>
            <a:ext cx="2289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Вездеход-болотоход</a:t>
            </a:r>
          </a:p>
        </p:txBody>
      </p:sp>
      <p:pic>
        <p:nvPicPr>
          <p:cNvPr id="30728" name="Picture 6" descr="D:\ХОРУЖЕНКО\Оформить\жд\от барановой\какие они гусеничные и колесные машины\Вездеход-болотоход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7425" y="800100"/>
            <a:ext cx="3730625" cy="2433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9" name="Прямоугольник 16"/>
          <p:cNvSpPr>
            <a:spLocks noChangeArrowheads="1"/>
          </p:cNvSpPr>
          <p:nvPr/>
        </p:nvSpPr>
        <p:spPr bwMode="auto">
          <a:xfrm>
            <a:off x="1973263" y="188913"/>
            <a:ext cx="53292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Гусеничные военные машины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Прямоугольник 2"/>
          <p:cNvSpPr>
            <a:spLocks noChangeArrowheads="1"/>
          </p:cNvSpPr>
          <p:nvPr/>
        </p:nvSpPr>
        <p:spPr bwMode="auto">
          <a:xfrm>
            <a:off x="220663" y="476250"/>
            <a:ext cx="8569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orbel" pitchFamily="34" charset="0"/>
              </a:rPr>
              <a:t>В армии основной ударной силой сухопутных  войск является танк который также в подавляющем большинстве является гусеничной машиной.</a:t>
            </a:r>
          </a:p>
        </p:txBody>
      </p:sp>
      <p:pic>
        <p:nvPicPr>
          <p:cNvPr id="32770" name="Picture 2" descr="D:\ХОРУЖЕНКО\Оформить\жд\от барановой\какие они гусеничные и колесные машины\Танк Т-90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8" y="1412875"/>
            <a:ext cx="7877175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220663" y="404813"/>
            <a:ext cx="86407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orbel" pitchFamily="34" charset="0"/>
              </a:rPr>
              <a:t>	Трактор — самодвижущаяся (гусеничная или колёсная) машина, выполняющая сельскохозяйственные, дорожно-строительные, землеройные, транспортные и другие работы. </a:t>
            </a:r>
          </a:p>
        </p:txBody>
      </p:sp>
      <p:pic>
        <p:nvPicPr>
          <p:cNvPr id="33794" name="Picture 2" descr="D:\ХОРУЖЕНКО\Оформить\жд\от барановой\какие они гусеничные и колесные машины\Сельскохозяйственный гусенич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025" y="1412875"/>
            <a:ext cx="3587750" cy="2363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5" name="Picture 3" descr="D:\ХОРУЖЕНКО\Оформить\жд\от барановой\какие они гусеничные и колесные машины\дорожно-строительный гусеничный трактор-Бульдоз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1838" y="1412875"/>
            <a:ext cx="3540125" cy="235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6" name="Picture 4" descr="D:\ХОРУЖЕНКО\Оформить\жд\от барановой\какие они гусеничные и колесные машины\Агромаш Гусеничный.jpg"/>
          <p:cNvPicPr>
            <a:picLocks noChangeAspect="1" noChangeArrowheads="1"/>
          </p:cNvPicPr>
          <p:nvPr/>
        </p:nvPicPr>
        <p:blipFill>
          <a:blip r:embed="rId4"/>
          <a:srcRect b="6087"/>
          <a:stretch>
            <a:fillRect/>
          </a:stretch>
        </p:blipFill>
        <p:spPr bwMode="auto">
          <a:xfrm>
            <a:off x="4568825" y="3987800"/>
            <a:ext cx="3554413" cy="2503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7" name="Picture 5" descr="D:\ХОРУЖЕНКО\Оформить\жд\от барановой\какие они гусеничные и колесные машины\Транспортный трактор СТЗ-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738" y="3987800"/>
            <a:ext cx="3579812" cy="251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8" name="Прямоугольник 6"/>
          <p:cNvSpPr>
            <a:spLocks noChangeArrowheads="1"/>
          </p:cNvSpPr>
          <p:nvPr/>
        </p:nvSpPr>
        <p:spPr bwMode="auto">
          <a:xfrm>
            <a:off x="2411413" y="12700"/>
            <a:ext cx="41878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Гусеничные машины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7413" y="1989138"/>
            <a:ext cx="7573962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рямоугольник 2"/>
          <p:cNvSpPr>
            <a:spLocks noChangeArrowheads="1"/>
          </p:cNvSpPr>
          <p:nvPr/>
        </p:nvSpPr>
        <p:spPr bwMode="auto">
          <a:xfrm>
            <a:off x="2549525" y="117475"/>
            <a:ext cx="42481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Колесные машины</a:t>
            </a:r>
          </a:p>
        </p:txBody>
      </p:sp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498475" y="577850"/>
            <a:ext cx="8351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orbel" pitchFamily="34" charset="0"/>
              </a:rPr>
              <a:t>- Это автомобили всех марок и типов, колёсные бронетранспортёры, тягачи и тракторы.</a:t>
            </a:r>
          </a:p>
        </p:txBody>
      </p:sp>
      <p:sp>
        <p:nvSpPr>
          <p:cNvPr id="15364" name="Прямоугольник 1"/>
          <p:cNvSpPr>
            <a:spLocks noChangeArrowheads="1"/>
          </p:cNvSpPr>
          <p:nvPr/>
        </p:nvSpPr>
        <p:spPr bwMode="auto">
          <a:xfrm>
            <a:off x="512763" y="1223963"/>
            <a:ext cx="80438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orbel" pitchFamily="34" charset="0"/>
              </a:rPr>
              <a:t>Колесные машины по назначению делятся на грузовые , пассажирские, грузопассажирские и специальные.</a:t>
            </a:r>
          </a:p>
        </p:txBody>
      </p:sp>
      <p:pic>
        <p:nvPicPr>
          <p:cNvPr id="15365" name="Содержимое 3" descr="http://www.autowk.ru/upload/1214309674.jpg"/>
          <p:cNvPicPr>
            <a:picLocks noGr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2100" y="3551238"/>
            <a:ext cx="391795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14309" y="2204864"/>
            <a:ext cx="3635896" cy="1531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24725" y="2199618"/>
            <a:ext cx="3635896" cy="1536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15052" y="4207806"/>
            <a:ext cx="2892287" cy="2021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78180" y="4293096"/>
            <a:ext cx="3040437" cy="1979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Прямоугольник 1"/>
          <p:cNvSpPr>
            <a:spLocks noChangeArrowheads="1"/>
          </p:cNvSpPr>
          <p:nvPr/>
        </p:nvSpPr>
        <p:spPr bwMode="auto">
          <a:xfrm>
            <a:off x="2411413" y="6165850"/>
            <a:ext cx="5022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Гусеничный снегоболотоход ГАЗ-3409 -Бобр</a:t>
            </a:r>
          </a:p>
        </p:txBody>
      </p:sp>
      <p:sp>
        <p:nvSpPr>
          <p:cNvPr id="34818" name="Прямоугольник 2"/>
          <p:cNvSpPr>
            <a:spLocks noChangeArrowheads="1"/>
          </p:cNvSpPr>
          <p:nvPr/>
        </p:nvSpPr>
        <p:spPr bwMode="auto">
          <a:xfrm>
            <a:off x="2420938" y="260350"/>
            <a:ext cx="4187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Гусеничные машины</a:t>
            </a:r>
          </a:p>
        </p:txBody>
      </p:sp>
      <p:pic>
        <p:nvPicPr>
          <p:cNvPr id="34819" name="Picture 2" descr="D:\ХОРУЖЕНКО\Оформить\жд\от барановой\какие они гусеничные и колесные машины\Гусеничный снегоболотоход ГАЗ-3409 -Боб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463" y="722313"/>
            <a:ext cx="7253287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1"/>
          <p:cNvSpPr>
            <a:spLocks noChangeArrowheads="1"/>
          </p:cNvSpPr>
          <p:nvPr/>
        </p:nvSpPr>
        <p:spPr bwMode="auto">
          <a:xfrm>
            <a:off x="2420938" y="260350"/>
            <a:ext cx="4187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Гусеничные машины</a:t>
            </a:r>
          </a:p>
        </p:txBody>
      </p:sp>
      <p:sp>
        <p:nvSpPr>
          <p:cNvPr id="35842" name="Прямоугольник 2"/>
          <p:cNvSpPr>
            <a:spLocks noChangeArrowheads="1"/>
          </p:cNvSpPr>
          <p:nvPr/>
        </p:nvSpPr>
        <p:spPr bwMode="auto">
          <a:xfrm>
            <a:off x="2690813" y="5848350"/>
            <a:ext cx="3648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Вездеходная техника для рыбаков</a:t>
            </a:r>
          </a:p>
        </p:txBody>
      </p:sp>
      <p:pic>
        <p:nvPicPr>
          <p:cNvPr id="9218" name="Picture 2" descr="D:\ХОРУЖЕНКО\Оформить\жд\от барановой\какие они гусеничные и колесные машины\Вездеходная техника для рыбак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0228" y="1124744"/>
            <a:ext cx="8068366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Прямоугольник 1"/>
          <p:cNvSpPr>
            <a:spLocks noChangeArrowheads="1"/>
          </p:cNvSpPr>
          <p:nvPr/>
        </p:nvSpPr>
        <p:spPr bwMode="auto">
          <a:xfrm>
            <a:off x="2420938" y="260350"/>
            <a:ext cx="4187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Гусеничные машины</a:t>
            </a:r>
          </a:p>
        </p:txBody>
      </p:sp>
      <p:sp>
        <p:nvSpPr>
          <p:cNvPr id="36866" name="Прямоугольник 2"/>
          <p:cNvSpPr>
            <a:spLocks noChangeArrowheads="1"/>
          </p:cNvSpPr>
          <p:nvPr/>
        </p:nvSpPr>
        <p:spPr bwMode="auto">
          <a:xfrm>
            <a:off x="3419475" y="6092825"/>
            <a:ext cx="2593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Гусеничный Экскаватор </a:t>
            </a:r>
          </a:p>
        </p:txBody>
      </p:sp>
      <p:pic>
        <p:nvPicPr>
          <p:cNvPr id="36867" name="Picture 2" descr="D:\ХОРУЖЕНКО\Оформить\жд\от барановой\какие они гусеничные и колесные машины\Гусеничный Экскавато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475" y="739775"/>
            <a:ext cx="69119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1"/>
          <p:cNvSpPr>
            <a:spLocks noChangeArrowheads="1"/>
          </p:cNvSpPr>
          <p:nvPr/>
        </p:nvSpPr>
        <p:spPr bwMode="auto">
          <a:xfrm>
            <a:off x="2420938" y="260350"/>
            <a:ext cx="4187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Гусеничные машины</a:t>
            </a:r>
          </a:p>
        </p:txBody>
      </p:sp>
      <p:sp>
        <p:nvSpPr>
          <p:cNvPr id="37890" name="Прямоугольник 2"/>
          <p:cNvSpPr>
            <a:spLocks noChangeArrowheads="1"/>
          </p:cNvSpPr>
          <p:nvPr/>
        </p:nvSpPr>
        <p:spPr bwMode="auto">
          <a:xfrm>
            <a:off x="684213" y="836613"/>
            <a:ext cx="2103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Пожарная техника: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8" y="1484313"/>
            <a:ext cx="3959225" cy="292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0263" y="1484313"/>
            <a:ext cx="3935412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3" name="Прямоугольник 5"/>
          <p:cNvSpPr>
            <a:spLocks noChangeArrowheads="1"/>
          </p:cNvSpPr>
          <p:nvPr/>
        </p:nvSpPr>
        <p:spPr bwMode="auto">
          <a:xfrm>
            <a:off x="2389188" y="5408613"/>
            <a:ext cx="4748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Предназначены для тушения лесных пожаров</a:t>
            </a:r>
          </a:p>
        </p:txBody>
      </p:sp>
      <p:sp>
        <p:nvSpPr>
          <p:cNvPr id="37894" name="Прямоугольник 3"/>
          <p:cNvSpPr>
            <a:spLocks noChangeArrowheads="1"/>
          </p:cNvSpPr>
          <p:nvPr/>
        </p:nvSpPr>
        <p:spPr bwMode="auto">
          <a:xfrm>
            <a:off x="720725" y="4437063"/>
            <a:ext cx="3398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Пожарная машина на гусеницах </a:t>
            </a:r>
          </a:p>
        </p:txBody>
      </p:sp>
      <p:sp>
        <p:nvSpPr>
          <p:cNvPr id="37895" name="Прямоугольник 6"/>
          <p:cNvSpPr>
            <a:spLocks noChangeArrowheads="1"/>
          </p:cNvSpPr>
          <p:nvPr/>
        </p:nvSpPr>
        <p:spPr bwMode="auto">
          <a:xfrm>
            <a:off x="5435600" y="4406900"/>
            <a:ext cx="2085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Пожарный трактор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2536825" y="339725"/>
            <a:ext cx="4248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Колесные машины</a:t>
            </a:r>
          </a:p>
        </p:txBody>
      </p:sp>
      <p:sp>
        <p:nvSpPr>
          <p:cNvPr id="16386" name="Прямоугольник 2"/>
          <p:cNvSpPr>
            <a:spLocks noChangeArrowheads="1"/>
          </p:cNvSpPr>
          <p:nvPr/>
        </p:nvSpPr>
        <p:spPr bwMode="auto">
          <a:xfrm>
            <a:off x="466725" y="985838"/>
            <a:ext cx="6318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rbel" pitchFamily="34" charset="0"/>
              </a:rPr>
              <a:t>Грузовые</a:t>
            </a:r>
            <a:r>
              <a:rPr lang="ru-RU">
                <a:latin typeface="Corbel" pitchFamily="34" charset="0"/>
              </a:rPr>
              <a:t> :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613" y="1995488"/>
            <a:ext cx="325120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/>
          <a:srcRect l="6761" t="5978" r="9299" b="17883"/>
          <a:stretch>
            <a:fillRect/>
          </a:stretch>
        </p:blipFill>
        <p:spPr bwMode="auto">
          <a:xfrm>
            <a:off x="4932363" y="1989138"/>
            <a:ext cx="3103562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625" y="4221163"/>
            <a:ext cx="3708400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9713" y="4221163"/>
            <a:ext cx="2716212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2549525" y="117475"/>
            <a:ext cx="42481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Колесные машины</a:t>
            </a:r>
          </a:p>
        </p:txBody>
      </p:sp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2850" y="1557338"/>
            <a:ext cx="28797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100" y="1557338"/>
            <a:ext cx="3503613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Прямоугольник 4"/>
          <p:cNvSpPr>
            <a:spLocks noChangeArrowheads="1"/>
          </p:cNvSpPr>
          <p:nvPr/>
        </p:nvSpPr>
        <p:spPr bwMode="auto">
          <a:xfrm>
            <a:off x="820738" y="868363"/>
            <a:ext cx="2325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orbel" pitchFamily="34" charset="0"/>
              </a:rPr>
              <a:t>Грузопассажирские: 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8900" y="4106863"/>
            <a:ext cx="3071813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5"/>
          <a:srcRect t="11011" b="10432"/>
          <a:stretch>
            <a:fillRect/>
          </a:stretch>
        </p:blipFill>
        <p:spPr bwMode="auto">
          <a:xfrm>
            <a:off x="5022850" y="4065588"/>
            <a:ext cx="2892425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2549525" y="117475"/>
            <a:ext cx="42481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Колесные машины</a:t>
            </a:r>
          </a:p>
        </p:txBody>
      </p:sp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979613"/>
            <a:ext cx="2562225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9238" y="1912938"/>
            <a:ext cx="253523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" y="4076700"/>
            <a:ext cx="4264025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6863" y="4151313"/>
            <a:ext cx="2890837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Прямоугольник 6"/>
          <p:cNvSpPr>
            <a:spLocks noChangeArrowheads="1"/>
          </p:cNvSpPr>
          <p:nvPr/>
        </p:nvSpPr>
        <p:spPr bwMode="auto">
          <a:xfrm>
            <a:off x="323850" y="811213"/>
            <a:ext cx="86407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latin typeface="Corbel" pitchFamily="34" charset="0"/>
              </a:rPr>
              <a:t>Специализированные</a:t>
            </a:r>
            <a:r>
              <a:rPr lang="ru-RU">
                <a:latin typeface="Corbel" pitchFamily="34" charset="0"/>
              </a:rPr>
              <a:t> – для перевозки определенных видов грузов (рефрижераторы, лесовозы, молоковозы, самосвалы и т. д.).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1"/>
          <p:cNvSpPr>
            <a:spLocks noChangeArrowheads="1"/>
          </p:cNvSpPr>
          <p:nvPr/>
        </p:nvSpPr>
        <p:spPr bwMode="auto">
          <a:xfrm>
            <a:off x="2549525" y="117475"/>
            <a:ext cx="42481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 pitchFamily="34" charset="0"/>
              </a:rPr>
              <a:t>Колесные машины</a:t>
            </a:r>
          </a:p>
        </p:txBody>
      </p:sp>
      <p:pic>
        <p:nvPicPr>
          <p:cNvPr id="19458" name="Рисунок 2" descr="бензовоз"/>
          <p:cNvPicPr>
            <a:picLocks noChangeAspect="1" noChangeArrowheads="1"/>
          </p:cNvPicPr>
          <p:nvPr/>
        </p:nvPicPr>
        <p:blipFill>
          <a:blip r:embed="rId2"/>
          <a:srcRect l="6544" b="7697"/>
          <a:stretch>
            <a:fillRect/>
          </a:stretch>
        </p:blipFill>
        <p:spPr bwMode="auto">
          <a:xfrm>
            <a:off x="673100" y="917575"/>
            <a:ext cx="38560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633413" y="539750"/>
            <a:ext cx="25130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orbel" pitchFamily="34" charset="0"/>
              </a:rPr>
              <a:t>Специализированные:</a:t>
            </a:r>
            <a:endParaRPr lang="ru-RU">
              <a:latin typeface="Corbel" pitchFamily="34" charset="0"/>
            </a:endParaRPr>
          </a:p>
        </p:txBody>
      </p:sp>
      <p:pic>
        <p:nvPicPr>
          <p:cNvPr id="19460" name="Содержимое 3" descr="http://www.gruzovik-online.ru/auto/zakazat-furu.jpg"/>
          <p:cNvPicPr>
            <a:picLocks noGr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8725" y="917575"/>
            <a:ext cx="36433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Прямоугольник 6"/>
          <p:cNvSpPr>
            <a:spLocks noChangeArrowheads="1"/>
          </p:cNvSpPr>
          <p:nvPr/>
        </p:nvSpPr>
        <p:spPr bwMode="auto">
          <a:xfrm>
            <a:off x="4978400" y="3225800"/>
            <a:ext cx="3929063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Возят фуры разный груз – овощи и фрукты, технику, продукты, джинсы, куртки, пледы и велосипеды</a:t>
            </a:r>
          </a:p>
        </p:txBody>
      </p:sp>
      <p:sp>
        <p:nvSpPr>
          <p:cNvPr id="19462" name="Прямоугольник 7"/>
          <p:cNvSpPr>
            <a:spLocks noChangeArrowheads="1"/>
          </p:cNvSpPr>
          <p:nvPr/>
        </p:nvSpPr>
        <p:spPr bwMode="auto">
          <a:xfrm>
            <a:off x="439738" y="3232150"/>
            <a:ext cx="4321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Бензовоз-машина с бочкой,  объезжает ямы, кочки, в нем бензин – опасный груз.</a:t>
            </a:r>
          </a:p>
        </p:txBody>
      </p:sp>
      <p:pic>
        <p:nvPicPr>
          <p:cNvPr id="19463" name="Рисунок 8" descr="Снегоуборочная-машина-Амкодор-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4413" y="3878263"/>
            <a:ext cx="31877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Прямоугольник 9"/>
          <p:cNvSpPr>
            <a:spLocks noChangeArrowheads="1"/>
          </p:cNvSpPr>
          <p:nvPr/>
        </p:nvSpPr>
        <p:spPr bwMode="auto">
          <a:xfrm>
            <a:off x="123825" y="5903913"/>
            <a:ext cx="4968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rbel" pitchFamily="34" charset="0"/>
              </a:rPr>
              <a:t>Снегоуборочной машине зимою некогда дремать. Буран насыплет всюду снега- ей тротуары расчищать. Сугробы, снежные заносы машине этой по плечу.</a:t>
            </a:r>
          </a:p>
        </p:txBody>
      </p:sp>
      <p:pic>
        <p:nvPicPr>
          <p:cNvPr id="19465" name="Рисунок 10" descr="экскаватор"/>
          <p:cNvPicPr>
            <a:picLocks noChangeAspect="1" noChangeArrowheads="1"/>
          </p:cNvPicPr>
          <p:nvPr/>
        </p:nvPicPr>
        <p:blipFill>
          <a:blip r:embed="rId5"/>
          <a:srcRect b="20995"/>
          <a:stretch>
            <a:fillRect/>
          </a:stretch>
        </p:blipFill>
        <p:spPr bwMode="auto">
          <a:xfrm>
            <a:off x="4884738" y="4165600"/>
            <a:ext cx="3819525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Прямоугольник 11"/>
          <p:cNvSpPr>
            <a:spLocks noChangeArrowheads="1"/>
          </p:cNvSpPr>
          <p:nvPr/>
        </p:nvSpPr>
        <p:spPr bwMode="auto">
          <a:xfrm>
            <a:off x="6283325" y="6230938"/>
            <a:ext cx="1319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Экскаватор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 descr="грейде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76275"/>
            <a:ext cx="3851275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1235075" y="152400"/>
            <a:ext cx="5991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rbel" pitchFamily="34" charset="0"/>
              </a:rPr>
              <a:t>Специализированные машины  на колесах</a:t>
            </a:r>
          </a:p>
        </p:txBody>
      </p:sp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844550" y="3692525"/>
            <a:ext cx="2898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для выравнивании дороги.</a:t>
            </a:r>
          </a:p>
        </p:txBody>
      </p:sp>
      <p:pic>
        <p:nvPicPr>
          <p:cNvPr id="20484" name="Рисунок 5" descr=" Фото 27. Бетономешалка.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3925" y="676275"/>
            <a:ext cx="3798888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Прямоугольник 6"/>
          <p:cNvSpPr>
            <a:spLocks noChangeArrowheads="1"/>
          </p:cNvSpPr>
          <p:nvPr/>
        </p:nvSpPr>
        <p:spPr bwMode="auto">
          <a:xfrm>
            <a:off x="827088" y="836613"/>
            <a:ext cx="1074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Corbel" pitchFamily="34" charset="0"/>
              </a:rPr>
              <a:t>грейдер </a:t>
            </a:r>
          </a:p>
        </p:txBody>
      </p:sp>
      <p:sp>
        <p:nvSpPr>
          <p:cNvPr id="20486" name="Прямоугольник 7"/>
          <p:cNvSpPr>
            <a:spLocks noChangeArrowheads="1"/>
          </p:cNvSpPr>
          <p:nvPr/>
        </p:nvSpPr>
        <p:spPr bwMode="auto">
          <a:xfrm>
            <a:off x="4911725" y="809625"/>
            <a:ext cx="1254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orbel" pitchFamily="34" charset="0"/>
              </a:rPr>
              <a:t>бетоновоз</a:t>
            </a:r>
          </a:p>
        </p:txBody>
      </p:sp>
      <p:sp>
        <p:nvSpPr>
          <p:cNvPr id="20487" name="Прямоугольник 8"/>
          <p:cNvSpPr>
            <a:spLocks noChangeArrowheads="1"/>
          </p:cNvSpPr>
          <p:nvPr/>
        </p:nvSpPr>
        <p:spPr bwMode="auto">
          <a:xfrm>
            <a:off x="5338763" y="3670300"/>
            <a:ext cx="2589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для смешивания бетона</a:t>
            </a:r>
          </a:p>
        </p:txBody>
      </p:sp>
      <p:pic>
        <p:nvPicPr>
          <p:cNvPr id="20488" name="Рисунок 9" descr="Фо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025" y="4149725"/>
            <a:ext cx="382746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Прямоугольник 10"/>
          <p:cNvSpPr>
            <a:spLocks noChangeArrowheads="1"/>
          </p:cNvSpPr>
          <p:nvPr/>
        </p:nvSpPr>
        <p:spPr bwMode="auto">
          <a:xfrm>
            <a:off x="846138" y="4198938"/>
            <a:ext cx="776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Тягач </a:t>
            </a:r>
          </a:p>
        </p:txBody>
      </p:sp>
      <p:pic>
        <p:nvPicPr>
          <p:cNvPr id="20490" name="Picture 2" descr="http://scaleworld.ru/Pic/Catalog/T0357_b.gif"/>
          <p:cNvPicPr>
            <a:picLocks noChangeAspect="1" noChangeArrowheads="1"/>
          </p:cNvPicPr>
          <p:nvPr/>
        </p:nvPicPr>
        <p:blipFill>
          <a:blip r:embed="rId5"/>
          <a:srcRect t="17577"/>
          <a:stretch>
            <a:fillRect/>
          </a:stretch>
        </p:blipFill>
        <p:spPr bwMode="auto">
          <a:xfrm>
            <a:off x="4900613" y="4149725"/>
            <a:ext cx="3532187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Прямоугольник 12"/>
          <p:cNvSpPr>
            <a:spLocks noChangeArrowheads="1"/>
          </p:cNvSpPr>
          <p:nvPr/>
        </p:nvSpPr>
        <p:spPr bwMode="auto">
          <a:xfrm>
            <a:off x="7164388" y="4181475"/>
            <a:ext cx="1157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Трубовоз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1090613" y="4702175"/>
            <a:ext cx="2366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Автомобильный кран</a:t>
            </a:r>
          </a:p>
        </p:txBody>
      </p:sp>
      <p:pic>
        <p:nvPicPr>
          <p:cNvPr id="21506" name="Picture 2" descr="D:\ХОРУЖЕНКО\Оформить\жд\Баранова С.В\какие они гусеничные и колесные машины\Автомобильный Кр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" y="1042988"/>
            <a:ext cx="3671888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647700" y="171450"/>
            <a:ext cx="77993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rbel" pitchFamily="34" charset="0"/>
              </a:rPr>
              <a:t>Специализированные машины  на колесах: ремонтно-строительные</a:t>
            </a:r>
          </a:p>
        </p:txBody>
      </p:sp>
      <p:sp>
        <p:nvSpPr>
          <p:cNvPr id="21508" name="Прямоугольник 2"/>
          <p:cNvSpPr>
            <a:spLocks noChangeArrowheads="1"/>
          </p:cNvSpPr>
          <p:nvPr/>
        </p:nvSpPr>
        <p:spPr bwMode="auto">
          <a:xfrm>
            <a:off x="5580063" y="6380163"/>
            <a:ext cx="212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Асфальтоукладчик </a:t>
            </a:r>
          </a:p>
        </p:txBody>
      </p:sp>
      <p:pic>
        <p:nvPicPr>
          <p:cNvPr id="21509" name="Picture 3" descr="D:\ХОРУЖЕНКО\Оформить\жд\Баранова С.В\какие они гусеничные и колесные машины\асфальтоукладчи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0050" y="3808413"/>
            <a:ext cx="45720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0" name="Рисунок 6" descr="самосва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8738" y="866775"/>
            <a:ext cx="2962275" cy="2378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1" name="Прямоугольник 4"/>
          <p:cNvSpPr>
            <a:spLocks noChangeArrowheads="1"/>
          </p:cNvSpPr>
          <p:nvPr/>
        </p:nvSpPr>
        <p:spPr bwMode="auto">
          <a:xfrm>
            <a:off x="6053138" y="3233738"/>
            <a:ext cx="1155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rbel" pitchFamily="34" charset="0"/>
              </a:rPr>
              <a:t>Самосвал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1235075" y="152400"/>
            <a:ext cx="5991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rbel" pitchFamily="34" charset="0"/>
              </a:rPr>
              <a:t>Специализированные машины  на колесах</a:t>
            </a:r>
          </a:p>
        </p:txBody>
      </p:sp>
      <p:pic>
        <p:nvPicPr>
          <p:cNvPr id="22530" name="Содержимое 3" descr="http://www.nsh.ru/wp-content/images/journals/507/507_ma_p172.jpg"/>
          <p:cNvPicPr>
            <a:picLocks noGr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588" y="836613"/>
            <a:ext cx="3214687" cy="231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1" name="Picture 2" descr="D:\ХОРУЖЕНКО\Оформить\жд\Баранова С.В\какие они гусеничные и колесные машины\5790a0af44d24d40078b4567_1470395867_web_de-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4450" y="3573463"/>
            <a:ext cx="6602413" cy="2817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2" name="Picture 3" descr="D:\ХОРУЖЕНКО\Оформить\жд\Баранова С.В\какие они гусеничные и колесные машины\Российский Вездеход ШАМА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6450" y="844550"/>
            <a:ext cx="3576638" cy="2303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365</TotalTime>
  <Words>290</Words>
  <Application>Microsoft Office PowerPoint</Application>
  <PresentationFormat>Экран (4:3)</PresentationFormat>
  <Paragraphs>70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23</vt:i4>
      </vt:variant>
    </vt:vector>
  </HeadingPairs>
  <TitlesOfParts>
    <vt:vector size="37" baseType="lpstr">
      <vt:lpstr>Corbel</vt:lpstr>
      <vt:lpstr>Arial</vt:lpstr>
      <vt:lpstr>Wingdings 2</vt:lpstr>
      <vt:lpstr>Verdana</vt:lpstr>
      <vt:lpstr>Calibri</vt:lpstr>
      <vt:lpstr>Gill Sans MT</vt:lpstr>
      <vt:lpstr>Wingdings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 общеобразовательное учреждение  Самарской области средняя общеобразовательная школа № 22 городского округа Чапаевск Самарской области структурное подразделение  - детский сад №28 «Елочка»</dc:title>
  <dc:creator>User</dc:creator>
  <cp:lastModifiedBy>Admin</cp:lastModifiedBy>
  <cp:revision>49</cp:revision>
  <dcterms:created xsi:type="dcterms:W3CDTF">2018-04-24T03:33:53Z</dcterms:created>
  <dcterms:modified xsi:type="dcterms:W3CDTF">2019-05-26T14:14:51Z</dcterms:modified>
</cp:coreProperties>
</file>