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76" r:id="rId24"/>
    <p:sldId id="281" r:id="rId25"/>
    <p:sldId id="283" r:id="rId26"/>
    <p:sldId id="282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ья" initials="Н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82" autoAdjust="0"/>
  </p:normalViewPr>
  <p:slideViewPr>
    <p:cSldViewPr>
      <p:cViewPr varScale="1">
        <p:scale>
          <a:sx n="86" d="100"/>
          <a:sy n="86" d="100"/>
        </p:scale>
        <p:origin x="-24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93E0-4037-402C-860D-A67565A39854}" type="datetimeFigureOut">
              <a:rPr lang="ru-RU" smtClean="0"/>
              <a:pPr/>
              <a:t>06.05.2014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622FF7-350A-4077-9C73-2FCD09580A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93E0-4037-402C-860D-A67565A39854}" type="datetimeFigureOut">
              <a:rPr lang="ru-RU" smtClean="0"/>
              <a:pPr/>
              <a:t>06.05.2014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2FF7-350A-4077-9C73-2FCD09580A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93E0-4037-402C-860D-A67565A39854}" type="datetimeFigureOut">
              <a:rPr lang="ru-RU" smtClean="0"/>
              <a:pPr/>
              <a:t>06.05.2014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2FF7-350A-4077-9C73-2FCD09580A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4793E0-4037-402C-860D-A67565A39854}" type="datetimeFigureOut">
              <a:rPr lang="ru-RU" smtClean="0"/>
              <a:pPr/>
              <a:t>06.05.2014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1622FF7-350A-4077-9C73-2FCD09580A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93E0-4037-402C-860D-A67565A39854}" type="datetimeFigureOut">
              <a:rPr lang="ru-RU" smtClean="0"/>
              <a:pPr/>
              <a:t>06.05.2014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2FF7-350A-4077-9C73-2FCD09580A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93E0-4037-402C-860D-A67565A39854}" type="datetimeFigureOut">
              <a:rPr lang="ru-RU" smtClean="0"/>
              <a:pPr/>
              <a:t>06.05.2014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2FF7-350A-4077-9C73-2FCD09580A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2FF7-350A-4077-9C73-2FCD09580A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93E0-4037-402C-860D-A67565A39854}" type="datetimeFigureOut">
              <a:rPr lang="ru-RU" smtClean="0"/>
              <a:pPr/>
              <a:t>06.05.2014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93E0-4037-402C-860D-A67565A39854}" type="datetimeFigureOut">
              <a:rPr lang="ru-RU" smtClean="0"/>
              <a:pPr/>
              <a:t>06.05.2014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2FF7-350A-4077-9C73-2FCD09580A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93E0-4037-402C-860D-A67565A39854}" type="datetimeFigureOut">
              <a:rPr lang="ru-RU" smtClean="0"/>
              <a:pPr/>
              <a:t>06.05.2014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2FF7-350A-4077-9C73-2FCD09580A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4793E0-4037-402C-860D-A67565A39854}" type="datetimeFigureOut">
              <a:rPr lang="ru-RU" smtClean="0"/>
              <a:pPr/>
              <a:t>06.05.2014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622FF7-350A-4077-9C73-2FCD09580A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93E0-4037-402C-860D-A67565A39854}" type="datetimeFigureOut">
              <a:rPr lang="ru-RU" smtClean="0"/>
              <a:pPr/>
              <a:t>06.05.2014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622FF7-350A-4077-9C73-2FCD09580A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4793E0-4037-402C-860D-A67565A39854}" type="datetimeFigureOut">
              <a:rPr lang="ru-RU" smtClean="0"/>
              <a:pPr/>
              <a:t>06.05.2014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1622FF7-350A-4077-9C73-2FCD09580A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 advClick="0" advTm="10000"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0%D1%83%D1%81%D1%81%D0%BA%D0%B0%D1%8F_%D0%B7%D0%B8%D0%BC%D0%B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6672"/>
            <a:ext cx="22753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1941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980728"/>
            <a:ext cx="49190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НАЧАЛО </a:t>
            </a:r>
          </a:p>
          <a:p>
            <a:r>
              <a:rPr lang="ru-RU" sz="2800" dirty="0" smtClean="0"/>
              <a:t>ВЕЛИКОЙ</a:t>
            </a:r>
          </a:p>
          <a:p>
            <a:r>
              <a:rPr lang="ru-RU" sz="2800" dirty="0" smtClean="0"/>
              <a:t>ОТЕЧЕСТВЕННОЙ ВОЙНЫ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3789040"/>
            <a:ext cx="2445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1945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4509120"/>
            <a:ext cx="400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ОКОНЧАНИЕ ВОЙНЫ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259632" y="3068960"/>
            <a:ext cx="655339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4 ГОДА      1418 ДНЕЙ И НОЧЕЙ</a:t>
            </a:r>
            <a:r>
              <a:rPr lang="ru-RU" sz="3200" dirty="0" smtClean="0"/>
              <a:t>  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5733256"/>
            <a:ext cx="727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</a:schemeClr>
                </a:solidFill>
              </a:rPr>
              <a:t>Выполнила учитель начальной школы ГБОУ г.Москвы СОШ № 2057</a:t>
            </a:r>
          </a:p>
          <a:p>
            <a:r>
              <a:rPr lang="ru-RU" dirty="0" smtClean="0">
                <a:solidFill>
                  <a:schemeClr val="tx1">
                    <a:lumMod val="65000"/>
                  </a:schemeClr>
                </a:solidFill>
              </a:rPr>
              <a:t>Взнуздаева Наталья Александровна</a:t>
            </a:r>
            <a:endParaRPr lang="ru-RU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988840"/>
            <a:ext cx="1701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22 июня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3789040"/>
            <a:ext cx="1191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9 мая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1" grpId="0" animBg="1"/>
      <p:bldP spid="9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04664"/>
            <a:ext cx="4603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Блокада Ленинграда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052735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Германские войска предприняли мощное наступление, и 30 августа 1941 г. город оказался в тисках. 8 сентября немцы перерезали железную дорогу Москва-Ленинград, взяли Шлиссельбург и окружили Ленинград с суши. Начались кровопролитные бои на Пулковских высотах и южных окраинах города. 9 сентября в Ленинград прибыл Г.К.Жуков. Отстранив от командования Ворошилова, он отменил все приготовления к сдаче города. Было приказано защищать Ленинград до последнего человека. Опасаясь больших потерь при штурме, Гитлер приказал начать долговременную осаду. Он сказал: «Этот город надо уморить голодом. Перерезать все пути подвоза, чтобы туда мышь не могла проскочить. Нещадно бомбить, и тогда город рухнет, как переспелый плод».</a:t>
            </a: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4499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Блокада Ленинграда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2736"/>
            <a:ext cx="38164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Начались постоянные бомбежки и артобстрелы. Была подтянута тяжелая осадная артиллерия, фашисты начали методично разрушать город. За время блокады немцы обрушили на Ленинград 100 тыс. бомб и 150 тыс. снарядов.</a:t>
            </a:r>
          </a:p>
          <a:p>
            <a:pPr algn="just"/>
            <a:r>
              <a:rPr lang="ru-RU" sz="2000" dirty="0" smtClean="0"/>
              <a:t>В особенно трагическом положении оказалось мирное население. К моменту полной блокады удалось эвакуировать в тыл лишь небольшую часть жителей (менее 500 тыс.). В городе остались 2,5 млн. граждан, среди которых 400 тыс. детей.</a:t>
            </a:r>
            <a:endParaRPr lang="ru-RU" sz="2000" dirty="0"/>
          </a:p>
        </p:txBody>
      </p:sp>
      <p:pic>
        <p:nvPicPr>
          <p:cNvPr id="22530" name="Picture 2" descr="http://ruvr.ru/files/Image/Editiors/Francie/LENA/BlocadaLeningr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052736"/>
            <a:ext cx="4312171" cy="2664296"/>
          </a:xfrm>
          <a:prstGeom prst="rect">
            <a:avLst/>
          </a:prstGeom>
          <a:noFill/>
        </p:spPr>
      </p:pic>
      <p:pic>
        <p:nvPicPr>
          <p:cNvPr id="22532" name="Picture 4" descr="http://novved.ru/images/NEWS/Kultura/blokadni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861048"/>
            <a:ext cx="4320480" cy="26178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Дорога Жизни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/>
              <a:t>Хлеб доставлялся только авиацией, или по дороге, проложенной по льду Ладожского озера. Под постоянной бомбежкой и артобстрелами водители, несмотря на огромные потери, доставляли по «дороге жизни» лишь небольшое количество необходимых продуктов.</a:t>
            </a:r>
            <a:endParaRPr lang="ru-RU" sz="2000" dirty="0"/>
          </a:p>
        </p:txBody>
      </p:sp>
      <p:pic>
        <p:nvPicPr>
          <p:cNvPr id="24578" name="Picture 2" descr="http://im3-tub-ru.yandex.net/i?id=47272458-2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32656"/>
            <a:ext cx="3600400" cy="2016224"/>
          </a:xfrm>
          <a:prstGeom prst="rect">
            <a:avLst/>
          </a:prstGeom>
          <a:noFill/>
        </p:spPr>
      </p:pic>
      <p:pic>
        <p:nvPicPr>
          <p:cNvPr id="24580" name="Picture 4" descr="http://im3-tub-ru.yandex.net/i?id=110873408-3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492896"/>
            <a:ext cx="3600400" cy="2016224"/>
          </a:xfrm>
          <a:prstGeom prst="rect">
            <a:avLst/>
          </a:prstGeom>
          <a:noFill/>
        </p:spPr>
      </p:pic>
      <p:pic>
        <p:nvPicPr>
          <p:cNvPr id="24582" name="Picture 6" descr="http://im0-tub-ru.yandex.net/i?id=61505367-0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581128"/>
            <a:ext cx="3600400" cy="2016224"/>
          </a:xfrm>
          <a:prstGeom prst="rect">
            <a:avLst/>
          </a:prstGeom>
          <a:noFill/>
        </p:spPr>
      </p:pic>
      <p:pic>
        <p:nvPicPr>
          <p:cNvPr id="24584" name="Picture 8" descr="http://im3-tub-ru.yandex.net/i?id=492119677-1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789040"/>
            <a:ext cx="4320480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3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3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3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51125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24 января 1944 г. силами Волховского и Ленинградского фронтов было предпринято наступление, в результате которого была полностью снята блокада.</a:t>
            </a:r>
          </a:p>
          <a:p>
            <a:pPr algn="just"/>
            <a:r>
              <a:rPr lang="ru-RU" sz="2000" dirty="0" smtClean="0"/>
              <a:t>В городе к этому времени остались в живых 560 тыс. жителей - в 5 раз меньше, чем в начале блокады.</a:t>
            </a:r>
          </a:p>
          <a:p>
            <a:pPr algn="just"/>
            <a:r>
              <a:rPr lang="ru-RU" sz="2000" dirty="0" smtClean="0"/>
              <a:t>880 дней и ночей продолжалась самая кровопролитная и героическая осада в истории человечества.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33265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Блокада Ленинграда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://im4-tub-ru.yandex.net/i?id=342813671-6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6672"/>
            <a:ext cx="2880320" cy="2952328"/>
          </a:xfrm>
          <a:prstGeom prst="rect">
            <a:avLst/>
          </a:prstGeom>
          <a:noFill/>
        </p:spPr>
      </p:pic>
      <p:pic>
        <p:nvPicPr>
          <p:cNvPr id="25604" name="Picture 4" descr="http://im6-tub-ru.yandex.net/i?id=211510625-2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645024"/>
            <a:ext cx="2880320" cy="2808312"/>
          </a:xfrm>
          <a:prstGeom prst="rect">
            <a:avLst/>
          </a:prstGeom>
          <a:noFill/>
        </p:spPr>
      </p:pic>
      <p:pic>
        <p:nvPicPr>
          <p:cNvPr id="25606" name="Picture 6" descr="http://im3-tub-ru.yandex.net/i?id=298353453-3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077072"/>
            <a:ext cx="3312368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3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4878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Сталинградская битва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980728"/>
            <a:ext cx="6411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17 июля 1942 – 2 февраля 1943 гг.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556792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Сталинградская</a:t>
            </a:r>
            <a:r>
              <a:rPr lang="ru-RU" sz="2000" dirty="0" smtClean="0"/>
              <a:t> </a:t>
            </a:r>
            <a:r>
              <a:rPr lang="ru-RU" sz="2000" b="1" dirty="0" smtClean="0"/>
              <a:t>битва</a:t>
            </a:r>
            <a:r>
              <a:rPr lang="ru-RU" sz="2000" dirty="0" smtClean="0"/>
              <a:t> – решающее сражение всей Второй мировой войны, в котором советские войска одержали крупнейшую победу.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276872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Является крупнейшей сухопутной битвой в истории человечества, которая наряду со сражением на Курской дуге</a:t>
            </a:r>
            <a:r>
              <a:rPr lang="ru-RU" sz="2000" dirty="0"/>
              <a:t> </a:t>
            </a:r>
            <a:r>
              <a:rPr lang="ru-RU" sz="2000" dirty="0" smtClean="0"/>
              <a:t>стала переломным моментом в ходе военных действий, после которых немецкие войска окончательно потеряли стратегическую инициативу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573016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По приблизительным подсчётам, суммарные потери обеих сторон в этом сражении превышают два миллиона человек.</a:t>
            </a:r>
            <a:endParaRPr lang="ru-RU" sz="2000" dirty="0"/>
          </a:p>
        </p:txBody>
      </p:sp>
      <p:pic>
        <p:nvPicPr>
          <p:cNvPr id="26626" name="Picture 2" descr="http://im6-tub-ru.yandex.net/i?id=346896863-5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365104"/>
            <a:ext cx="3312368" cy="2304256"/>
          </a:xfrm>
          <a:prstGeom prst="rect">
            <a:avLst/>
          </a:prstGeom>
          <a:noFill/>
        </p:spPr>
      </p:pic>
      <p:pic>
        <p:nvPicPr>
          <p:cNvPr id="26628" name="Picture 4" descr="http://im6-tub-ru.yandex.net/i?id=771251936-1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365104"/>
            <a:ext cx="3312368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3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3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2-tub-ru.yandex.net/i?id=94422349-2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312368" cy="2376264"/>
          </a:xfrm>
          <a:prstGeom prst="rect">
            <a:avLst/>
          </a:prstGeom>
          <a:noFill/>
        </p:spPr>
      </p:pic>
      <p:pic>
        <p:nvPicPr>
          <p:cNvPr id="27652" name="Picture 4" descr="http://im0-tub-ru.yandex.net/i?id=142442523-2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340768"/>
            <a:ext cx="3240360" cy="2376264"/>
          </a:xfrm>
          <a:prstGeom prst="rect">
            <a:avLst/>
          </a:prstGeom>
          <a:noFill/>
        </p:spPr>
      </p:pic>
      <p:pic>
        <p:nvPicPr>
          <p:cNvPr id="27654" name="Picture 6" descr="http://im2-tub-ru.yandex.net/i?id=97391856-1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988840"/>
            <a:ext cx="3345160" cy="23762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8064" y="404664"/>
            <a:ext cx="3330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Мамаев курган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7658" name="Picture 10" descr="http://im5-tub-ru.yandex.net/i?id=858623377-1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996952"/>
            <a:ext cx="3240360" cy="2376264"/>
          </a:xfrm>
          <a:prstGeom prst="rect">
            <a:avLst/>
          </a:prstGeom>
          <a:noFill/>
        </p:spPr>
      </p:pic>
      <p:pic>
        <p:nvPicPr>
          <p:cNvPr id="27660" name="Picture 12" descr="http://im1-tub-ru.yandex.net/i?id=119338603-41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789040"/>
            <a:ext cx="3240360" cy="2376264"/>
          </a:xfrm>
          <a:prstGeom prst="rect">
            <a:avLst/>
          </a:prstGeom>
          <a:noFill/>
        </p:spPr>
      </p:pic>
      <p:pic>
        <p:nvPicPr>
          <p:cNvPr id="27662" name="Picture 14" descr="http://im5-tub-ru.yandex.net/i?id=441344311-54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4481736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3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3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3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3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343" y="1484784"/>
            <a:ext cx="525658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Мама́ев курган — возвышенность на правом берегу реки Волги в районе города Волгоград, где во время Сталинградской битвы происходили ожесточённые бои (особенно в сентябре 1942 года и январе 1943) продолжительностью 200 дней. На Мамаевом кургане захоронено около 35 000 человек, сражавшихся за Родину.</a:t>
            </a:r>
          </a:p>
          <a:p>
            <a:pPr algn="just"/>
            <a:r>
              <a:rPr lang="ru-RU" sz="2000" dirty="0"/>
              <a:t>Контроль за «высотой 102,0», как обозначался Мамаев курган на военных картах, неоднократно переходил от советских войск к немецким и наоборот, так как занимал главенствующую позицию над центральной частью Сталинграда и Волги </a:t>
            </a:r>
          </a:p>
          <a:p>
            <a:pPr algn="just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7650"/>
            <a:ext cx="3028950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45412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Мамаев  Курган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8120810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37107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Курская дуга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85554"/>
            <a:ext cx="41044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Ку́рская би́тва (5 июля — 23 августа 1943 года; также известна как Битва на Курской дуге) по своим масштабам, задействованным силам и средствам, напряжённости, результатам и военно-политическим последствиям является одним из ключевых сражений Второй мировой войны и Великой Отечественной войны. Самое крупное танковое сражение в истории; в нём участвовали около двух миллионов человек, шесть тысяч танков, четыре тысячи самолётов</a:t>
            </a:r>
          </a:p>
        </p:txBody>
      </p:sp>
      <p:pic>
        <p:nvPicPr>
          <p:cNvPr id="2050" name="Picture 2" descr="http://vsr.mil.by/wp-content/uploads/2013/08/146_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3744416" cy="2589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6-tub-ru.yandex.net/i?id=245858254-43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744416" cy="2589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74101144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332656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Курская Дуга  - музей </a:t>
            </a:r>
            <a:r>
              <a:rPr lang="ru-RU" sz="4000" dirty="0">
                <a:solidFill>
                  <a:srgbClr val="FF0000"/>
                </a:solidFill>
              </a:rPr>
              <a:t>под открытым небом</a:t>
            </a:r>
          </a:p>
        </p:txBody>
      </p:sp>
      <p:pic>
        <p:nvPicPr>
          <p:cNvPr id="3074" name="Picture 2" descr="http://im4-tub-ru.yandex.net/i?id=525636649-36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9" y="1844824"/>
            <a:ext cx="2880101" cy="2455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uzdiorama.ucoz.ru/_ph/10/2/4780719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01145"/>
            <a:ext cx="2880319" cy="2455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2-tub-ru.yandex.net/i?id=222597096-20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976827"/>
            <a:ext cx="2880319" cy="2444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m7-tub-ru.yandex.net/i?id=517116110-64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60" y="4297269"/>
            <a:ext cx="2880319" cy="2455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im1-tub-ru.yandex.net/i?id=182015071-61-72&amp;n=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5" y="4149080"/>
            <a:ext cx="2880319" cy="2455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im5-tub-ru.yandex.net/i?id=579323281-32-72&amp;n=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3" y="3645024"/>
            <a:ext cx="2808310" cy="2444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098399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55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155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155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155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155" decel="100000"/>
                                        <p:tgtEl>
                                          <p:spTgt spid="3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1155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155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155" decel="100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155" decel="100000"/>
                                        <p:tgtEl>
                                          <p:spTgt spid="30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1155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1155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155" decel="100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155" decel="100000"/>
                                        <p:tgtEl>
                                          <p:spTgt spid="30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1155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1155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155" decel="100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155" decel="100000"/>
                                        <p:tgtEl>
                                          <p:spTgt spid="30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1155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1155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155" decel="100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1155" decel="100000"/>
                                        <p:tgtEl>
                                          <p:spTgt spid="30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1155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1155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153" y="260648"/>
            <a:ext cx="38718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Взятие Берлина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4395" y="50134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/>
              <a:t>Штурм Берлина</a:t>
            </a:r>
            <a:r>
              <a:rPr lang="ru-RU" sz="2000" dirty="0"/>
              <a:t> — завершающая часть Берлинской наступательной операции 1945 года, в ходе которой Красная Армия завладела столицей нацистской Германии и победоносно завершила Великую Отечественную войну и Вторую мировую войну в Европе. Операция продолжалась с 25 апреля по 2 мая.</a:t>
            </a:r>
          </a:p>
        </p:txBody>
      </p:sp>
      <p:pic>
        <p:nvPicPr>
          <p:cNvPr id="4098" name="Picture 2" descr="http://im5-tub-ru.yandex.net/i?id=419432722-63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94" y="968534"/>
            <a:ext cx="3744416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farm4.static.flickr.com/3294/2296662708_34cef809c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71" y="3789040"/>
            <a:ext cx="3960441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7-tub-ru.yandex.net/i?id=758183226-71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94" y="3789040"/>
            <a:ext cx="3744416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3326049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404664"/>
            <a:ext cx="8280919" cy="212365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rgbClr val="FF0000"/>
                </a:solidFill>
              </a:rPr>
              <a:t>В 3 часа 30 минут утра 22 июня 1941 г. гитлеровская Германия без объявления войны напала на Советский Союз.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://dokwar.ru/_pu/2/s58668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7488832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56636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Водружение Знамени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511" y="968534"/>
            <a:ext cx="828106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29 апреля начались ожесточённые бои в районе Рейхстага. Штурм самого здания, который обороняло более тысячи германских военнослужащих, начался 30 апреля.  Первая попытка штурма, предпринятая утром, была отражена сильным огнём обороняющихся. Второй штурм был начат в 13-30 после сильной артиллерийской подготовки. 30 апреля1945 года по всесоюзному радио, вещавшему также на зарубежные страны, прошло сообщение, что в 14 часов 25 минут над Рейхстагом водружено Знамя Победы. В действительности к этому моменту советские войска ещё не захватили Рейхстаг полностью, а лишь отдельные группы смогли проникнуть в него.</a:t>
            </a:r>
          </a:p>
        </p:txBody>
      </p:sp>
      <p:pic>
        <p:nvPicPr>
          <p:cNvPr id="6146" name="Picture 2" descr="http://im3-tub-ru.yandex.net/i?id=148306322-52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93096"/>
            <a:ext cx="3384375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0-tub-ru.yandex.net/i?id=296381492-07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46408"/>
            <a:ext cx="2016224" cy="2078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5-tub-ru.yandex.net/i?id=112336990-43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93096"/>
            <a:ext cx="2232248" cy="2232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5824977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988840"/>
            <a:ext cx="3995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Только третий штурм Рейхстага увенчался успехом. Бой в здании продолжался до позднего вечера. В результате боя часть здания была захвачена советскими войсками, в разных местах Рейхстага были закреплены несколько красных знамён  и появилась возможность водрузить красное знамя на крыше Рейхстага.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404664"/>
            <a:ext cx="5138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Водружение знамени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im0-tub-ru.yandex.net/i?id=371500355-49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672408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6-tub-ru.yandex.net/i?id=140894117-28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3672408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068180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428" y="1046639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Предназначенный для водружения над Рейхстагом штурмовой флаг 150-й стрелковой дивизии 3-й ударной армии 1-го Белорусского фронта, ставший Знаменем Победы, был установлен на крыше Рейхстага около трёх часов утра 1 мая. Он стал четвёртым по счету знаменем из установленных на крыше здания парламента. Первые три знамени были уничтожены в результате ночного дальнобойного немецкого артобстрела крыши рейхстага. В результате артобстрела был разрушен также стеклянный купол Рейхстага, остался только каркас. Но вражеская артиллерия не смогла уничтожить закрепленное на восточной крыше знамя, водруженное Берестом, Егоровым и Кантария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338753"/>
            <a:ext cx="5138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Водружение знамени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upload.wikimedia.org/wikipedia/ru/thumb/e/e6/%D0%97%D0%BD%D0%B0%D0%BC%D1%8F_%D0%BF%D0%BE%D0%B1%D0%B5%D0%B4%D1%8B_%D0%BD%D0%B0%D0%B4_%D0%A0%D0%B5%D0%B9%D1%85%D1%81%D1%82%D0%B0%D0%B3%D0%BE%D0%BC.jpg/262px-%D0%97%D0%BD%D0%B0%D0%BC%D1%8F_%D0%BF%D0%BE%D0%B1%D0%B5%D0%B4%D1%8B_%D0%BD%D0%B0%D0%B4_%D0%A0%D0%B5%D0%B9%D1%85%D1%81%D1%82%D0%B0%D0%B3%D0%BE%D0%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53160"/>
            <a:ext cx="3816424" cy="1988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57172358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412776"/>
            <a:ext cx="35283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Ранним утром </a:t>
            </a:r>
            <a:r>
              <a:rPr lang="ru-RU" sz="2400" b="1" dirty="0" smtClean="0"/>
              <a:t>1 мая А. П. Берест, М. А. Егоров и М. В. Кантария при поддержке автоматчиков роты И. А. Сьянова водрузили над Рейхстагом штурмовой флаг 150-й стрелковой дивизии, ставший впоследствии Знаменем Победы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76672"/>
            <a:ext cx="3595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Знамя Победы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im7-tub-ru.yandex.net/i?id=267151806-27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3528392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5-tub-ru.yandex.net/i?id=398435042-50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528392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1198686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55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155" decel="100000"/>
                                        <p:tgtEl>
                                          <p:spTgt spid="51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4-tub-ru.yandex.net/i?id=65728433-40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12550"/>
            <a:ext cx="2471989" cy="18123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60648"/>
            <a:ext cx="5232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Встреча фронтовиков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100" name="Picture 4" descr="http://im5-tub-ru.yandex.net/i?id=658697139-10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2471989" cy="18123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1-tub-ru.yandex.net/i?id=230452165-70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43" y="2348880"/>
            <a:ext cx="2471989" cy="18123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5-tub-ru.yandex.net/i?id=43012430-52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11169"/>
            <a:ext cx="2483494" cy="18123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m6-tub-ru.yandex.net/i?id=237968273-40-72&amp;n=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02" y="3629573"/>
            <a:ext cx="2527429" cy="17986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im7-tub-ru.yandex.net/i?id=382278910-63-72&amp;n=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328" y="4365104"/>
            <a:ext cx="2527429" cy="1838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im1-tub-ru.yandex.net/i?id=103245664-30-72&amp;n=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97152"/>
            <a:ext cx="2557372" cy="1838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im1-tub-ru.yandex.net/i?id=3855016-52-72&amp;n=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34" y="404664"/>
            <a:ext cx="2538636" cy="18123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3533634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6030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Парад на Красной площади Москвы 24 июня 1945 года</a:t>
            </a:r>
            <a:r>
              <a:rPr lang="ru-RU" sz="3200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1415625"/>
            <a:ext cx="55801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И</a:t>
            </a:r>
            <a:r>
              <a:rPr lang="ru-RU" sz="2000" b="1" dirty="0" smtClean="0"/>
              <a:t>сторический</a:t>
            </a:r>
            <a:r>
              <a:rPr lang="ru-RU" sz="2000" b="1" dirty="0"/>
              <a:t> парад </a:t>
            </a:r>
            <a:r>
              <a:rPr lang="ru-RU" sz="2000" b="1" dirty="0" smtClean="0"/>
              <a:t>Победы состоялся </a:t>
            </a:r>
            <a:r>
              <a:rPr lang="ru-RU" sz="2000" b="1" dirty="0"/>
              <a:t>в Москве, на Красной площади, в ознаменование победы СССР над Германией в Великой Отечественной войне.</a:t>
            </a:r>
          </a:p>
        </p:txBody>
      </p:sp>
      <p:pic>
        <p:nvPicPr>
          <p:cNvPr id="6146" name="Picture 2" descr="http://im3-tub-ru.yandex.net/i?id=324554994-05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16858"/>
            <a:ext cx="2664296" cy="2416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0-tub-ru.yandex.net/i?id=144331508-59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60" y="4149080"/>
            <a:ext cx="2677471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4-tub-ru.yandex.net/i?id=155441792-49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4608512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4902099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estival.1september.ru/articles/627785/presentation/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0247253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4-tub-ru.yandex.net/i?id=84186839-20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832648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20688"/>
            <a:ext cx="85577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С Днём Победы!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9804624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Армия вторжения насчитывала 5,5 млн. человек, около 4300 танков и штурмовых орудий, 4980 боевых самолетов, 47 200 орудий и минометов.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://im1-tub-ru.yandex.net/i?id=188325679-2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2304256" cy="1872208"/>
          </a:xfrm>
          <a:prstGeom prst="rect">
            <a:avLst/>
          </a:prstGeom>
          <a:noFill/>
        </p:spPr>
      </p:pic>
      <p:pic>
        <p:nvPicPr>
          <p:cNvPr id="15364" name="Picture 4" descr="http://im4-tub-ru.yandex.net/i?id=531920832-6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08920"/>
            <a:ext cx="2376264" cy="1872208"/>
          </a:xfrm>
          <a:prstGeom prst="rect">
            <a:avLst/>
          </a:prstGeom>
          <a:noFill/>
        </p:spPr>
      </p:pic>
      <p:pic>
        <p:nvPicPr>
          <p:cNvPr id="15366" name="Picture 6" descr="http://im1-tub-ru.yandex.net/i?id=325571289-6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708920"/>
            <a:ext cx="2304256" cy="1872208"/>
          </a:xfrm>
          <a:prstGeom prst="rect">
            <a:avLst/>
          </a:prstGeom>
          <a:noFill/>
        </p:spPr>
      </p:pic>
      <p:pic>
        <p:nvPicPr>
          <p:cNvPr id="15368" name="Picture 8" descr="http://im3-tub-ru.yandex.net/i?id=498838835-4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509120"/>
            <a:ext cx="2664296" cy="1716782"/>
          </a:xfrm>
          <a:prstGeom prst="rect">
            <a:avLst/>
          </a:prstGeom>
          <a:noFill/>
        </p:spPr>
      </p:pic>
      <p:pic>
        <p:nvPicPr>
          <p:cNvPr id="15370" name="Picture 10" descr="http://im2-tub-ru.yandex.net/i?id=102919983-57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509120"/>
            <a:ext cx="2448272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4176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На 22 Июня  1941 года в приграничных округах и флотах СССР имелось 3 289 850 солдат и офицеров, 59 787 орудий и миномётов , 12 782 танка, из них 1475 танков Т-34 и КВ, 10 743 самолёта. В составе трёх флотов имелось около 220 тысяч человек личного состава, 182 корабля основных классов (3 линкора, 7 крейсеров, 45 лидеров и эсминцев и 127 подводных лодок)</a:t>
            </a:r>
            <a:r>
              <a:rPr lang="ru-RU" sz="2400" baseline="30000" dirty="0"/>
              <a:t>.</a:t>
            </a:r>
            <a:endParaRPr lang="ru-RU" sz="2400" dirty="0"/>
          </a:p>
        </p:txBody>
      </p:sp>
      <p:pic>
        <p:nvPicPr>
          <p:cNvPr id="16386" name="Picture 2" descr="http://im7-tub-ru.yandex.net/i?id=10852343-6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48680"/>
            <a:ext cx="2448272" cy="1800200"/>
          </a:xfrm>
          <a:prstGeom prst="rect">
            <a:avLst/>
          </a:prstGeom>
          <a:noFill/>
        </p:spPr>
      </p:pic>
      <p:pic>
        <p:nvPicPr>
          <p:cNvPr id="16388" name="Picture 4" descr="http://im3-tub-ru.yandex.net/i?id=114855872-2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916832"/>
            <a:ext cx="2448272" cy="1800200"/>
          </a:xfrm>
          <a:prstGeom prst="rect">
            <a:avLst/>
          </a:prstGeom>
          <a:noFill/>
        </p:spPr>
      </p:pic>
      <p:pic>
        <p:nvPicPr>
          <p:cNvPr id="16390" name="Picture 6" descr="http://im4-tub-ru.yandex.net/i?id=140817992-5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356992"/>
            <a:ext cx="2448272" cy="1800200"/>
          </a:xfrm>
          <a:prstGeom prst="rect">
            <a:avLst/>
          </a:prstGeom>
          <a:noFill/>
        </p:spPr>
      </p:pic>
      <p:pic>
        <p:nvPicPr>
          <p:cNvPr id="16392" name="Picture 8" descr="http://im3-tub-ru.yandex.net/i?id=136803602-3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725144"/>
            <a:ext cx="2448272" cy="1800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</a:rPr>
              <a:t>В соответствии с разработанным в 1940 г. планом «Барбаросса» Германия планировала в кратчайший срок (за 6-10 недель) выйти на линию Архангельск – Волга – Астрахань </a:t>
            </a:r>
            <a:r>
              <a:rPr lang="ru-RU" sz="2400" dirty="0" smtClean="0">
                <a:solidFill>
                  <a:srgbClr val="FF0000"/>
                </a:solidFill>
              </a:rPr>
              <a:t>и разгромить </a:t>
            </a:r>
            <a:r>
              <a:rPr lang="ru-RU" sz="2400" dirty="0">
                <a:solidFill>
                  <a:srgbClr val="FF0000"/>
                </a:solidFill>
              </a:rPr>
              <a:t>Советский Союз</a:t>
            </a:r>
          </a:p>
        </p:txBody>
      </p:sp>
      <p:pic>
        <p:nvPicPr>
          <p:cNvPr id="17410" name="Picture 2" descr="http://album.foto.ru/photos/pr0/172331/1623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3312368" cy="2376264"/>
          </a:xfrm>
          <a:prstGeom prst="rect">
            <a:avLst/>
          </a:prstGeom>
          <a:noFill/>
        </p:spPr>
      </p:pic>
      <p:pic>
        <p:nvPicPr>
          <p:cNvPr id="17412" name="Picture 4" descr="http://www.ruwest.ru/upload/medialibrary/eee/eeea1e5751cedae4b7e69dd59ecc4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996952"/>
            <a:ext cx="3312368" cy="2376264"/>
          </a:xfrm>
          <a:prstGeom prst="rect">
            <a:avLst/>
          </a:prstGeom>
          <a:noFill/>
        </p:spPr>
      </p:pic>
      <p:pic>
        <p:nvPicPr>
          <p:cNvPr id="17414" name="Picture 6" descr="http://altfast.ru/uploads/posts/2011-05/1304745812_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149080"/>
            <a:ext cx="3312368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04664"/>
            <a:ext cx="6709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Первые налёты и бомбёжки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8436" name="Picture 4" descr="http://im1-tub-ru.yandex.net/i?id=105384945-5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2736304" cy="1944216"/>
          </a:xfrm>
          <a:prstGeom prst="rect">
            <a:avLst/>
          </a:prstGeom>
          <a:noFill/>
        </p:spPr>
      </p:pic>
      <p:pic>
        <p:nvPicPr>
          <p:cNvPr id="18438" name="Picture 6" descr="http://im3-tub-ru.yandex.net/i?id=118317941-1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12776"/>
            <a:ext cx="2736304" cy="19442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59832" y="3356992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Здание вокзала в Киеве</a:t>
            </a:r>
            <a:endParaRPr lang="ru-RU" sz="2000" dirty="0"/>
          </a:p>
        </p:txBody>
      </p:sp>
      <p:pic>
        <p:nvPicPr>
          <p:cNvPr id="18440" name="Picture 8" descr="http://im3-tub-ru.yandex.net/i?id=285060771-0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772816"/>
            <a:ext cx="2736304" cy="19442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372200" y="371703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Севастополь </a:t>
            </a:r>
            <a:endParaRPr lang="ru-RU" sz="2000" dirty="0"/>
          </a:p>
        </p:txBody>
      </p:sp>
      <p:pic>
        <p:nvPicPr>
          <p:cNvPr id="18442" name="Picture 10" descr="http://im0-tub-ru.yandex.net/i?id=132318207-36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01008"/>
            <a:ext cx="2736304" cy="19442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87624" y="5445224"/>
            <a:ext cx="1059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Одесса </a:t>
            </a:r>
            <a:endParaRPr lang="ru-RU" sz="2000" dirty="0"/>
          </a:p>
        </p:txBody>
      </p:sp>
      <p:pic>
        <p:nvPicPr>
          <p:cNvPr id="18444" name="Picture 12" descr="http://im0-tub-ru.yandex.net/i?id=416983316-63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861048"/>
            <a:ext cx="2712715" cy="194421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95936" y="5805264"/>
            <a:ext cx="1112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Москва </a:t>
            </a:r>
            <a:endParaRPr lang="ru-RU" sz="2000" dirty="0"/>
          </a:p>
        </p:txBody>
      </p:sp>
      <p:pic>
        <p:nvPicPr>
          <p:cNvPr id="18446" name="Picture 14" descr="http://im2-tub-ru.yandex.net/i?id=170195626-57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221088"/>
            <a:ext cx="2736304" cy="194421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588224" y="6165304"/>
            <a:ext cx="1529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Ленинград </a:t>
            </a:r>
            <a:endParaRPr lang="ru-RU" sz="2000" dirty="0"/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Брестская крепость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9460" name="Picture 4" descr="http://www.opoccuu.com/brest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2656"/>
            <a:ext cx="3168352" cy="2448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19675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/>
              <a:t>К 7.00 22 июня Брест был захвачен, однако в Брестской крепости и на вокзале сопротивление советских подразделений продолжалось еще в течение месяца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285293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/>
              <a:t>По расчетам немцев, штурм крепости должен был закончиться к 12 часам 22 июня. </a:t>
            </a:r>
          </a:p>
          <a:p>
            <a:pPr algn="just"/>
            <a:r>
              <a:rPr lang="ru-RU" sz="2000" dirty="0" smtClean="0"/>
              <a:t>Крепость продержалась месяц.</a:t>
            </a:r>
            <a:endParaRPr lang="ru-RU" sz="2000" dirty="0"/>
          </a:p>
        </p:txBody>
      </p:sp>
      <p:pic>
        <p:nvPicPr>
          <p:cNvPr id="19462" name="Picture 6" descr="http://im5-tub-ru.yandex.net/i?id=401351210-5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96952"/>
            <a:ext cx="3600400" cy="33123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95936" y="414908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 </a:t>
            </a:r>
            <a:r>
              <a:rPr lang="ru-RU" sz="2000" dirty="0" smtClean="0"/>
              <a:t>К моменту нападения фашистов в цитадели было около восьми тысяч солдат и офицеров и 300 семей — жены и дети военных командиров, медики — всего более 10 тысяч человек, 7 000 – были взяты в плен, остальные погибли</a:t>
            </a:r>
            <a:endParaRPr lang="ru-RU" sz="2000" dirty="0"/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664"/>
            <a:ext cx="3846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Оборона </a:t>
            </a:r>
            <a:r>
              <a:rPr lang="ru-RU" sz="3600" dirty="0">
                <a:solidFill>
                  <a:srgbClr val="FF0000"/>
                </a:solidFill>
              </a:rPr>
              <a:t>М</a:t>
            </a:r>
            <a:r>
              <a:rPr lang="ru-RU" sz="3600" dirty="0" smtClean="0">
                <a:solidFill>
                  <a:srgbClr val="FF0000"/>
                </a:solidFill>
              </a:rPr>
              <a:t>осквы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05273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Боевые действия советских  и немецких  войск на московском  направлении. Делится на 2 периода: оборонительный (30 сентября — 4 декабря 1941) и наступательный, который состоит из двух этапов: контрнаступления (5—6 декабря 1941 — 7—8 января 1942) и общего наступления советских войск (7—10 января — 20 апреля 1942).</a:t>
            </a:r>
          </a:p>
        </p:txBody>
      </p:sp>
      <p:pic>
        <p:nvPicPr>
          <p:cNvPr id="20482" name="Picture 2" descr="http://im4-tub-ru.yandex.net/i?id=909295710-3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2808312" cy="2016224"/>
          </a:xfrm>
          <a:prstGeom prst="rect">
            <a:avLst/>
          </a:prstGeom>
          <a:noFill/>
        </p:spPr>
      </p:pic>
      <p:pic>
        <p:nvPicPr>
          <p:cNvPr id="20484" name="Picture 4" descr="http://im3-tub-ru.yandex.net/i?id=437975856-6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429000"/>
            <a:ext cx="2808312" cy="2016224"/>
          </a:xfrm>
          <a:prstGeom prst="rect">
            <a:avLst/>
          </a:prstGeom>
          <a:noFill/>
        </p:spPr>
      </p:pic>
      <p:pic>
        <p:nvPicPr>
          <p:cNvPr id="20486" name="Picture 6" descr="http://im4-tub-ru.yandex.net/i?id=229681437-2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005064"/>
            <a:ext cx="2819772" cy="2016224"/>
          </a:xfrm>
          <a:prstGeom prst="rect">
            <a:avLst/>
          </a:prstGeom>
          <a:noFill/>
        </p:spPr>
      </p:pic>
      <p:pic>
        <p:nvPicPr>
          <p:cNvPr id="20488" name="Picture 8" descr="http://im7-tub-ru.yandex.net/i?id=209422791-2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581128"/>
            <a:ext cx="2808312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3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3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4481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«Генерал Мороз»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По плану «Барбаросса»немецкие войска  должны были завершить блицкриг до зимы 1941/1942. По этой причине зимнее обмундирование не было заготовлено в надлежащем количестве, а когда всё же войска оказались накрыты морозами, существующая одежда не могла быть доставлена с польских складов за сотни километров на фронт. Автомашины, локомотивы, орудия и бронетехника также не были готовы к жутким холодам, ознаменовавшим ту зиму, и регулярно выходили из строя или не заводились. Критический момент застал немцев в нескольких десятках километров от Москвы, когда у оставшихся танков закончилось горючее, а пехотинцы не могли заставить себя выйти на открытый воздух</a:t>
            </a:r>
            <a:r>
              <a:rPr lang="ru-RU" sz="2400" u="sng" baseline="30000" dirty="0">
                <a:hlinkClick r:id="rId2"/>
              </a:rPr>
              <a:t>[</a:t>
            </a:r>
            <a:endParaRPr lang="ru-RU" sz="2400" dirty="0"/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574</TotalTime>
  <Words>921</Words>
  <Application>Microsoft Office PowerPoint</Application>
  <PresentationFormat>Экран (4:3)</PresentationFormat>
  <Paragraphs>67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</cp:revision>
  <dcterms:created xsi:type="dcterms:W3CDTF">2014-05-05T17:27:34Z</dcterms:created>
  <dcterms:modified xsi:type="dcterms:W3CDTF">2014-05-06T19:19:45Z</dcterms:modified>
</cp:coreProperties>
</file>