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2" r:id="rId2"/>
    <p:sldId id="273" r:id="rId3"/>
    <p:sldId id="275" r:id="rId4"/>
    <p:sldId id="264" r:id="rId5"/>
    <p:sldId id="261" r:id="rId6"/>
    <p:sldId id="263" r:id="rId7"/>
    <p:sldId id="271" r:id="rId8"/>
    <p:sldId id="268" r:id="rId9"/>
    <p:sldId id="26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1315" y="-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1195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5A8366-4887-8D49-AD21-8804B5B6E395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F408B5-AE39-B94A-BD44-C5EC81065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9475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0B7CD0-BAEF-6749-9A71-0606C5339C9A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E77F812-4476-5049-BD0E-E6415B61F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12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C33BE-21BC-EB49-83FE-C0317E42BC22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ACB48-1673-9340-90F5-88BA736F6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225538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31942-0053-8542-8FDE-0F64938F17AC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1782F-7BD4-4540-B8EA-4ABE7B299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0416059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BC776-28E5-FC4D-8FE2-1B56CA253CE1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A5AAD-C1DB-3140-A4A2-FCAA4F8D7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1685466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D14BD-D3CB-C24A-A8AB-B6A1E10DE1D6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1CBE0-C25D-9E40-9B1F-6D961343E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8447306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44F84-CFEF-634E-A8CF-C68BD5E54503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528F-E353-824F-B7A4-48CCF31E7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90163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B6D59-DE0E-EE48-9AC4-69AA3C896035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7F0DB-7444-904B-B834-246609DCC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858535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1AA28-3DD1-E846-B166-AF7C19F20300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0D6DC-408C-214C-8D03-7D89CEE2C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5480407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BA58F-C923-2548-BB89-F16372986F30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0ECBD-F93C-0940-AFAA-C353ECB6D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55387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FA828-7194-F740-ACC0-92EE753A901C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3CDB8-7046-6341-A13F-FA44EFF96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0785565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F7ED6-F94B-F343-9727-F17877CE2B78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340E-1BE4-B347-8FD4-824227FA9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0291788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7C5FD-6F0B-954A-882F-0B0DF3C20594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DE12D-B157-7C42-98EA-6E61BA651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7003124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F367FB-39BD-FE4B-861B-85C1B5472BE5}" type="datetimeFigureOut">
              <a:rPr lang="ru-RU"/>
              <a:pPr>
                <a:defRPr/>
              </a:pPr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6D05A5-41D1-8C4A-B014-3E655D8A3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  <p:sndAc>
      <p:stSnd>
        <p:snd r:embed="rId13" name="chimes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gif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58324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 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323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«Живой мир заповедника».</a:t>
            </a:r>
            <a:br>
              <a:rPr lang="ru-RU" sz="323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323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Игра для подготовительной группы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050" name="Picture 2" descr="http://4.bp.blogspot.com/-A--vKmpOBos/VCWh67mVoLI/AAAAAAAABos/I7ApG2sy_Yk/s1600/%25D0%25A1%25D0%25BD%25D0%25B8%25D0%25BC%25D0%25BE%25D0%25BA%2B%25D1%258D%25D0%25BA%25D1%2580%25D0%25B0%25D0%25BD%25D0%25B0%2B2014-04-10%2B%25D0%25B2%2B22.39.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714356"/>
            <a:ext cx="705678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r>
              <a:rPr lang="ru-RU" sz="2800" dirty="0" smtClean="0">
                <a:latin typeface="Calibri" charset="0"/>
              </a:rPr>
              <a:t/>
            </a:r>
            <a:br>
              <a:rPr lang="ru-RU" sz="2800" dirty="0" smtClean="0">
                <a:latin typeface="Calibri" charset="0"/>
              </a:rPr>
            </a:br>
            <a:r>
              <a:rPr lang="ru-RU" sz="2800" dirty="0" smtClean="0">
                <a:latin typeface="Calibri" charset="0"/>
              </a:rPr>
              <a:t/>
            </a:r>
            <a:br>
              <a:rPr lang="ru-RU" sz="2800" dirty="0" smtClean="0">
                <a:latin typeface="Calibri" charset="0"/>
              </a:rPr>
            </a:br>
            <a:r>
              <a:rPr lang="ru-RU" sz="2800" dirty="0" smtClean="0">
                <a:latin typeface="Calibri" charset="0"/>
              </a:rPr>
              <a:t>Цель:  </a:t>
            </a:r>
            <a:r>
              <a:rPr lang="ru-RU" sz="2800" dirty="0">
                <a:latin typeface="Calibri" charset="0"/>
              </a:rPr>
              <a:t/>
            </a:r>
            <a:br>
              <a:rPr lang="ru-RU" sz="2800" dirty="0">
                <a:latin typeface="Calibri" charset="0"/>
              </a:rPr>
            </a:br>
            <a:r>
              <a:rPr lang="ru-RU" sz="2800" dirty="0">
                <a:latin typeface="Calibri" charset="0"/>
              </a:rPr>
              <a:t> Уточнить знания о растительном и животном мире заповедника «Самарская лука</a:t>
            </a:r>
            <a:r>
              <a:rPr lang="ru-RU" sz="2800" smtClean="0">
                <a:latin typeface="Calibri" charset="0"/>
              </a:rPr>
              <a:t>».  </a:t>
            </a:r>
            <a:r>
              <a:rPr lang="ru-RU" sz="2800" dirty="0">
                <a:latin typeface="Calibri" charset="0"/>
              </a:rPr>
              <a:t>Привлечь внимание детей, к экологическом проблемам в родном крае</a:t>
            </a:r>
            <a:r>
              <a:rPr lang="ru-RU" sz="2800" dirty="0" smtClean="0">
                <a:latin typeface="Calibri" charset="0"/>
              </a:rPr>
              <a:t>. </a:t>
            </a:r>
            <a:br>
              <a:rPr lang="ru-RU" sz="2800" dirty="0" smtClean="0">
                <a:latin typeface="Calibri" charset="0"/>
              </a:rPr>
            </a:br>
            <a:r>
              <a:rPr lang="ru-RU" sz="2800" dirty="0" smtClean="0">
                <a:latin typeface="Calibri" charset="0"/>
              </a:rPr>
              <a:t>Ход:</a:t>
            </a:r>
            <a:br>
              <a:rPr lang="ru-RU" sz="2800" dirty="0" smtClean="0">
                <a:latin typeface="Calibri" charset="0"/>
              </a:rPr>
            </a:br>
            <a:r>
              <a:rPr lang="ru-RU" sz="2800" dirty="0" smtClean="0">
                <a:latin typeface="Calibri" charset="0"/>
              </a:rPr>
              <a:t>Педагог читает вопрос для детей и предлагает узнать и назвать объекты растительного и животного мира. Если ответ правильный, картинка встанет на место.  Можно так же обратить внимание детей, на то что некоторые объекты занесены в Красную книгу. </a:t>
            </a:r>
            <a:r>
              <a:rPr lang="ru-RU" sz="3600" dirty="0" smtClean="0">
                <a:latin typeface="Calibri" charset="0"/>
              </a:rPr>
              <a:t/>
            </a:r>
            <a:br>
              <a:rPr lang="ru-RU" sz="3600" dirty="0" smtClean="0">
                <a:latin typeface="Calibri" charset="0"/>
              </a:rPr>
            </a:br>
            <a:endParaRPr lang="ru-RU" sz="3600" dirty="0">
              <a:latin typeface="Calibri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2400" dirty="0">
                <a:latin typeface="Calibri" charset="0"/>
              </a:rPr>
              <a:t>Откуда в  название заповедника слово </a:t>
            </a:r>
            <a:r>
              <a:rPr lang="ru-RU" sz="2400" dirty="0" smtClean="0">
                <a:latin typeface="Calibri" charset="0"/>
              </a:rPr>
              <a:t>«лука»?</a:t>
            </a:r>
            <a:endParaRPr lang="ru-RU" sz="2400" dirty="0">
              <a:latin typeface="Calibri" charset="0"/>
            </a:endParaRPr>
          </a:p>
        </p:txBody>
      </p:sp>
      <p:pic>
        <p:nvPicPr>
          <p:cNvPr id="4098" name="Picture 2" descr="https://im0-tub-ru.yandex.net/i?id=a04cda69ebd9e81e8b6085932eb64cea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91"/>
          <a:stretch>
            <a:fillRect/>
          </a:stretch>
        </p:blipFill>
        <p:spPr bwMode="auto">
          <a:xfrm>
            <a:off x="395288" y="1193800"/>
            <a:ext cx="8497887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cs629400.vk.me/v629400992/42007/7jROeHwC8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988840"/>
            <a:ext cx="4711452" cy="31409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439863"/>
          </a:xfrm>
        </p:spPr>
        <p:txBody>
          <a:bodyPr/>
          <a:lstStyle/>
          <a:p>
            <a:r>
              <a:rPr lang="ru-RU" sz="2400">
                <a:latin typeface="Calibri" charset="0"/>
              </a:rPr>
              <a:t>Кто является талисманом заповедника </a:t>
            </a:r>
            <a:br>
              <a:rPr lang="ru-RU" sz="2400">
                <a:latin typeface="Calibri" charset="0"/>
              </a:rPr>
            </a:br>
            <a:r>
              <a:rPr lang="ru-RU" sz="2400">
                <a:latin typeface="Calibri" charset="0"/>
              </a:rPr>
              <a:t>«Самарская лука»?</a:t>
            </a:r>
            <a:br>
              <a:rPr lang="ru-RU" sz="2400">
                <a:latin typeface="Calibri" charset="0"/>
              </a:rPr>
            </a:br>
            <a:endParaRPr lang="ru-RU" sz="2400">
              <a:latin typeface="Calibri" charset="0"/>
            </a:endParaRPr>
          </a:p>
        </p:txBody>
      </p:sp>
      <p:pic>
        <p:nvPicPr>
          <p:cNvPr id="3" name="Picture 2" descr="http://i.artfile.ru/1920x1200_890768_%5bwww.ArtFile.ru%5d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C1946D"/>
              </a:clrFrom>
              <a:clrTo>
                <a:srgbClr val="C1946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7848600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 descr="http://cdn.photocentra.ru/images/main26/262829_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9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443663" cy="850900"/>
          </a:xfrm>
        </p:spPr>
        <p:txBody>
          <a:bodyPr/>
          <a:lstStyle/>
          <a:p>
            <a:r>
              <a:rPr lang="ru-RU" sz="2400">
                <a:latin typeface="Calibri" charset="0"/>
              </a:rPr>
              <a:t>Назови  деревья которые растут  в заповеднике? (Дуб, липа, береза, клен).</a:t>
            </a:r>
          </a:p>
        </p:txBody>
      </p:sp>
      <p:pic>
        <p:nvPicPr>
          <p:cNvPr id="21516" name="Picture 12" descr="http://heliograph.ru/images/602178_risunki-listev-lipy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72816"/>
            <a:ext cx="2627312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http://www.v3toys.ru/kiwi-public-data/Kiwi_Img/578f163a84bd7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063" y="0"/>
            <a:ext cx="254793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https://im2-tub-ru.yandex.net/i?id=80e72c982bb1b66eb01e78358a815eaf&amp;n=33&amp;h=215&amp;w=31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356992"/>
            <a:ext cx="26273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planetaskazok.ru/images/stories/uznaika/rasskajite_detyam/o_derevyah/img_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29213"/>
            <a:ext cx="26193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-0.08264 C -0.33733 0.06181 -0.65833 0.20625 -0.77326 0.28519 C -0.88819 0.36412 -0.71927 0.37454 -0.70608 0.39097 C -0.69288 0.40741 -0.69601 0.38565 -0.69392 0.3840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00" y="2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82 0.1794 C -0.40937 0.27709 -0.68993 0.37477 -0.7908 0.41158 C -0.89167 0.44838 -0.75469 0.40255 -0.73403 0.4 C -0.71337 0.39746 -0.6901 0.39653 -0.66667 0.395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00" y="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C -0.12951 -0.04699 -0.25885 -0.09398 -0.31024 -0.11273 " pathEditMode="relative" ptsTypes="aA">
                                      <p:cBhvr>
                                        <p:cTn id="14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62 0.0044 C -0.14826 -0.00278 -0.15399 -0.00856 -0.15677 -0.01643 C -0.1618 -0.03125 -0.16302 -0.04537 -0.17222 -0.05764 C -0.17535 -0.0618 -0.17743 -0.06759 -0.1809 -0.07153 C -0.18403 -0.07523 -0.19132 -0.08078 -0.19132 -0.08078 C -0.19705 -0.09282 -0.2066 -0.10278 -0.21545 -0.11065 C -0.22031 -0.12037 -0.22639 -0.12546 -0.23437 -0.12893 C -0.23976 -0.13958 -0.24948 -0.14352 -0.25851 -0.14745 C -0.27726 -0.15578 -0.28142 -0.15694 -0.3033 -0.15879 C -0.3151 -0.16111 -0.32448 -0.16018 -0.33611 -0.15671 C -0.34062 -0.15254 -0.34653 -0.14791 -0.35156 -0.14514 C -0.35851 -0.1412 -0.36771 -0.14143 -0.37396 -0.13588 C -0.37743 -0.13287 -0.38038 -0.12847 -0.38437 -0.12662 C -0.38611 -0.12592 -0.38802 -0.12546 -0.38958 -0.1243 C -0.39323 -0.12176 -0.39983 -0.11528 -0.39983 -0.11528 C -0.40712 -0.10069 -0.41285 -0.08426 -0.42222 -0.07153 C -0.4283 -0.06319 -0.43594 -0.05926 -0.44305 -0.05324 C -0.44114 -0.04051 -0.4434 -0.03889 -0.43958 -0.04398 " pathEditMode="relative" ptsTypes="fffffffffffffffff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6" descr="http://www.kudatotam.ru/upload/1/3752_1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6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6840537" cy="792162"/>
          </a:xfrm>
        </p:spPr>
        <p:txBody>
          <a:bodyPr/>
          <a:lstStyle/>
          <a:p>
            <a:r>
              <a:rPr lang="ru-RU" sz="2400" dirty="0">
                <a:latin typeface="Calibri" charset="0"/>
              </a:rPr>
              <a:t>Назови цветы которые растут в заповеднике</a:t>
            </a:r>
            <a:br>
              <a:rPr lang="ru-RU" sz="2400" dirty="0">
                <a:latin typeface="Calibri" charset="0"/>
              </a:rPr>
            </a:br>
            <a:r>
              <a:rPr lang="ru-RU" sz="2400" dirty="0">
                <a:latin typeface="Calibri" charset="0"/>
              </a:rPr>
              <a:t>(молочай, </a:t>
            </a:r>
            <a:r>
              <a:rPr lang="ru-RU" sz="2400" dirty="0">
                <a:solidFill>
                  <a:srgbClr val="FF0000"/>
                </a:solidFill>
                <a:latin typeface="Calibri" charset="0"/>
              </a:rPr>
              <a:t>ландыш, венерин башмачок,  астра</a:t>
            </a:r>
            <a:r>
              <a:rPr lang="ru-RU" sz="2400" dirty="0">
                <a:latin typeface="Calibri" charset="0"/>
              </a:rPr>
              <a:t>, горицвет, чабрец).</a:t>
            </a:r>
          </a:p>
        </p:txBody>
      </p:sp>
      <p:pic>
        <p:nvPicPr>
          <p:cNvPr id="5122" name="Picture 2" descr="http://fitoapteka.org/images/foto/308/4.jpg"/>
          <p:cNvPicPr>
            <a:picLocks noChangeAspect="1" noChangeArrowheads="1"/>
          </p:cNvPicPr>
          <p:nvPr/>
        </p:nvPicPr>
        <p:blipFill>
          <a:blip r:embed="rId4" cstate="print"/>
          <a:srcRect l="11581" b="16928"/>
          <a:stretch>
            <a:fillRect/>
          </a:stretch>
        </p:blipFill>
        <p:spPr bwMode="auto">
          <a:xfrm>
            <a:off x="16309304" y="-21701792"/>
            <a:ext cx="27489200" cy="19370152"/>
          </a:xfrm>
          <a:prstGeom prst="rect">
            <a:avLst/>
          </a:prstGeom>
          <a:noFill/>
        </p:spPr>
      </p:pic>
      <p:pic>
        <p:nvPicPr>
          <p:cNvPr id="2" name="Picture 2" descr="http://super-partnerki.ru/wp-content/uploads/2016/09/Kije8X6y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0"/>
            <a:ext cx="1232963" cy="1035496"/>
          </a:xfrm>
          <a:prstGeom prst="rect">
            <a:avLst/>
          </a:prstGeom>
          <a:noFill/>
        </p:spPr>
      </p:pic>
      <p:pic>
        <p:nvPicPr>
          <p:cNvPr id="7173" name="Picture 2" descr="http://img11.postila.ru/resize?w=586&amp;src=%2Fdata%2Fc5%2Fcc%2F87%2Fa1%2Fc5cc87a199cbebf7571f58457d9ddb962c6b2d78bb06221c0bf3138997d7646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54781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super-partnerki.ru/wp-content/uploads/2016/09/Kije8X6y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1196752"/>
            <a:ext cx="1331640" cy="1118369"/>
          </a:xfrm>
          <a:prstGeom prst="rect">
            <a:avLst/>
          </a:prstGeom>
          <a:noFill/>
        </p:spPr>
      </p:pic>
      <p:pic>
        <p:nvPicPr>
          <p:cNvPr id="7175" name="Picture 8" descr="http://nizhouse.com/photo/eb/eb69433b730710e836d22edee930c68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96752"/>
            <a:ext cx="1476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super-partnerki.ru/wp-content/uploads/2016/09/Kije8X6y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2492896"/>
            <a:ext cx="1187624" cy="997419"/>
          </a:xfrm>
          <a:prstGeom prst="rect">
            <a:avLst/>
          </a:prstGeom>
          <a:noFill/>
        </p:spPr>
      </p:pic>
      <p:pic>
        <p:nvPicPr>
          <p:cNvPr id="7171" name="Picture 12" descr="http://www.3.b-u-b-lic.com/wp-content/uploads/2014/05/%D0%91%D0%B0%D1%88%D0%BC%D0%B0%D1%87%D0%BE%D0%BA-%D0%BA%D1%80%D1%83%D0%BF%D0%BD%D0%BE%D1%86%D0%B2%D0%B5%D1%82%D0%BA%D0%BE%D0%B2%D1%8B%D0%B9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348880"/>
            <a:ext cx="14763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http://super-partnerki.ru/wp-content/uploads/2016/09/Kije8X6y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6376" y="3645024"/>
            <a:ext cx="1187624" cy="997419"/>
          </a:xfrm>
          <a:prstGeom prst="rect">
            <a:avLst/>
          </a:prstGeom>
          <a:noFill/>
        </p:spPr>
      </p:pic>
      <p:pic>
        <p:nvPicPr>
          <p:cNvPr id="5124" name="Picture 4" descr="http://fitoapteka.org/images/foto/308/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77680" y="3501008"/>
            <a:ext cx="1566320" cy="1174740"/>
          </a:xfrm>
          <a:prstGeom prst="rect">
            <a:avLst/>
          </a:prstGeom>
          <a:noFill/>
        </p:spPr>
      </p:pic>
      <p:pic>
        <p:nvPicPr>
          <p:cNvPr id="15" name="Picture 6" descr="http://super-partnerki.ru/wp-content/uploads/2016/09/Kije8X6y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4725144"/>
            <a:ext cx="1187624" cy="997419"/>
          </a:xfrm>
          <a:prstGeom prst="rect">
            <a:avLst/>
          </a:prstGeom>
          <a:noFill/>
        </p:spPr>
      </p:pic>
      <p:pic>
        <p:nvPicPr>
          <p:cNvPr id="7172" name="Picture 18" descr="http://www.zapoved.ru/photos/2ef2/bfd9/94f4/40be/0b20/6138/9e3f/ac98/large.jpg?297314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653136"/>
            <a:ext cx="14763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http://super-partnerki.ru/wp-content/uploads/2016/09/Kije8X6y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5860581"/>
            <a:ext cx="1187624" cy="997419"/>
          </a:xfrm>
          <a:prstGeom prst="rect">
            <a:avLst/>
          </a:prstGeom>
          <a:noFill/>
        </p:spPr>
      </p:pic>
      <p:pic>
        <p:nvPicPr>
          <p:cNvPr id="7174" name="Picture 4" descr="http://f19.ifotki.info/org/ade869743cad1c96b2202a9f4569105b5e29ba218083784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732463"/>
            <a:ext cx="14763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C -0.01371 0.00602 -0.02621 0.00857 -0.04045 0.01158 C -0.08281 0.04051 -0.13194 0.04769 -0.17847 0.05209 C -0.19028 0.05625 -0.20226 0.05857 -0.21458 0.06088 C -0.25017 0.08033 -0.28715 0.09352 -0.32292 0.11296 C -0.35347 0.15486 -0.40417 0.1669 -0.44392 0.18241 C -0.46059 0.18866 -0.48472 0.20255 -0.5033 0.20834 C -0.54184 0.2206 -0.50226 0.1875 -0.57969 0.23472 C -0.59635 0.24491 -0.60486 0.24908 -0.62222 0.25463 C -0.63611 0.26621 -0.64965 0.2794 -0.66267 0.29236 C -0.66805 0.30347 -0.67517 0.30834 -0.6816 0.31852 C -0.69444 0.33935 -0.7059 0.36088 -0.71771 0.38218 C -0.7184 0.38519 -0.71892 0.38843 -0.71996 0.39074 C -0.72101 0.39421 -0.72309 0.39653 -0.72413 0.39977 C -0.73212 0.425 -0.72014 0.39954 -0.73055 0.41991 C -0.73524 0.45486 -0.7401 0.45625 -0.75816 0.475 C -0.78507 0.50209 -0.76979 0.49398 -0.78559 0.50116 C -0.79722 0.5169 -0.80121 0.52523 -0.81528 0.5331 C -0.81979 0.53912 -0.82552 0.54421 -0.83021 0.55023 C -0.84427 0.56968 -0.82361 0.54931 -0.8408 0.56482 C -0.84236 0.56783 -0.84323 0.5713 -0.84514 0.57361 C -0.8467 0.5757 -0.85 0.57431 -0.85121 0.57616 C -0.86406 0.59398 -0.84566 0.58426 -0.86406 0.59074 C -0.86771 0.59722 -0.86979 0.60556 -0.87483 0.61111 C -0.87986 0.61667 -0.88611 0.62014 -0.89167 0.6257 C -0.89566 0.64167 -0.90729 0.65347 -0.9151 0.66621 C -0.925 0.68148 -0.93333 0.69815 -0.94496 0.7125 " pathEditMode="relative" rAng="0" ptsTypes="ffffffffffffffffffffffffffA">
                                      <p:cBhvr>
                                        <p:cTn id="1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00" y="3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3 0.00764 C -0.10017 0.01041 -0.11076 0.01111 -0.12101 0.01458 C -0.12969 0.01759 -0.13802 0.02129 -0.14687 0.02361 C -0.16476 0.03541 -0.18229 0.04236 -0.20208 0.04676 C -0.22014 0.05532 -0.23837 0.06458 -0.25712 0.06967 C -0.26892 0.07754 -0.28212 0.0831 -0.29514 0.08588 C -0.30555 0.09259 -0.31701 0.09375 -0.32795 0.09953 C -0.33472 0.10879 -0.34236 0.11342 -0.35035 0.12014 C -0.35278 0.12222 -0.35451 0.12546 -0.35712 0.12708 C -0.36389 0.13148 -0.37205 0.13264 -0.37795 0.13865 C -0.38698 0.14791 -0.38194 0.1449 -0.3934 0.14791 C -0.40521 0.15833 -0.39045 0.14676 -0.41059 0.15463 C -0.41267 0.15532 -0.41406 0.15787 -0.4158 0.15926 C -0.42483 0.1662 -0.43437 0.17129 -0.4434 0.17778 C -0.45851 0.18889 -0.4434 0.18194 -0.45555 0.1868 C -0.45851 0.18981 -0.46528 0.19606 -0.46753 0.20069 C -0.46858 0.20278 -0.46753 0.20671 -0.46927 0.20764 C -0.47674 0.21227 -0.48542 0.21203 -0.4934 0.21458 C -0.50017 0.2324 -0.50851 0.22778 -0.52101 0.23518 C -0.53194 0.24166 -0.53333 0.24467 -0.54687 0.24907 C -0.55087 0.25278 -0.55608 0.25509 -0.55885 0.26041 C -0.56007 0.26273 -0.56076 0.26551 -0.56233 0.26736 C -0.57101 0.27731 -0.58246 0.28565 -0.59167 0.2949 C -0.59965 0.30301 -0.60538 0.31157 -0.61406 0.31805 C -0.62413 0.32546 -0.63125 0.33842 -0.63993 0.34791 C -0.64305 0.35139 -0.65035 0.35694 -0.65035 0.35694 C -0.65538 0.3669 -0.66267 0.37245 -0.66927 0.38009 C -0.67639 0.38842 -0.68264 0.39722 -0.68993 0.40532 C -0.70052 0.41713 -0.69045 0.40717 -0.69861 0.41921 C -0.69861 0.41921 -0.71493 0.44097 -0.71753 0.44444 C -0.73194 0.46365 -0.71285 0.43217 -0.72795 0.45578 C -0.72986 0.45879 -0.7309 0.46227 -0.73299 0.46504 C -0.74566 0.48217 -0.76285 0.49328 -0.77621 0.51111 C -0.78785 0.52662 -0.7901 0.55532 -0.79514 0.57546 C -0.79687 0.5824 -0.79861 0.58889 -0.80035 0.59606 C -0.80156 0.60069 -0.80382 0.60995 -0.80382 0.60995 C -0.80434 0.61828 -0.80469 0.62662 -0.80555 0.63518 C -0.80573 0.6375 -0.8066 0.64444 -0.80712 0.64213 C -0.80816 0.6375 -0.80712 0.63264 -0.80712 0.62824 " pathEditMode="relative" ptsTypes="ffffffffffffffffffffffffffffffffffffffA">
                                      <p:cBhvr>
                                        <p:cTn id="1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42 0.01805 C -0.13663 -0.03264 -0.27795 0.01551 -0.36233 0.025 C -0.37135 0.02893 -0.38073 0.03125 -0.38993 0.03426 C -0.39167 0.03495 -0.3934 0.03565 -0.39514 0.03657 C -0.39757 0.03796 -0.39965 0.04027 -0.40208 0.0412 C -0.42483 0.04953 -0.40521 0.03889 -0.42101 0.04583 C -0.42917 0.0493 -0.43698 0.05347 -0.44514 0.05717 C -0.45399 0.06111 -0.46476 0.07338 -0.47274 0.08009 C -0.47535 0.0824 -0.47864 0.0831 -0.48142 0.08472 C -0.49253 0.09143 -0.48403 0.0868 -0.4934 0.09398 C -0.50139 0.1 -0.50972 0.10324 -0.51753 0.11018 C -0.52257 0.13009 -0.52639 0.15 -0.53142 0.1699 C -0.53142 0.17014 -0.53993 0.18703 -0.54167 0.19051 C -0.54774 0.20254 -0.55312 0.21551 -0.56406 0.22037 C -0.57083 0.22708 -0.58316 0.23426 -0.59167 0.23426 " pathEditMode="relative" ptsTypes="ffffffffffffffA">
                                      <p:cBhvr>
                                        <p:cTn id="2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11 0.01088 C -0.10157 0.0007 -0.11632 0.00093 -0.12969 -0.00069 C -0.12986 -0.00069 -0.26754 0.00348 -0.27292 0.00394 C -0.28282 0.00487 -0.29236 0.00857 -0.30209 0.01088 C -0.3158 0.01413 -0.34358 0.01551 -0.34358 0.01551 C -0.36146 0.02153 -0.379 0.03218 -0.39532 0.04306 C -0.40243 0.04792 -0.41042 0.05255 -0.41771 0.05672 C -0.42101 0.05857 -0.425 0.05857 -0.42796 0.06135 C -0.43542 0.06806 -0.44323 0.07292 -0.45209 0.07524 C -0.4566 0.07917 -0.45886 0.08172 -0.46424 0.0845 C -0.46771 0.08635 -0.47466 0.08889 -0.47466 0.08889 C -0.48368 0.09723 -0.49445 0.1 -0.50382 0.10741 C -0.50747 0.11019 -0.51077 0.11343 -0.51424 0.11667 C -0.51667 0.11875 -0.52118 0.12338 -0.52118 0.12338 C -0.52622 0.13334 -0.53455 0.13727 -0.54184 0.14422 C -0.54393 0.14607 -0.54514 0.14908 -0.54705 0.15116 C -0.55035 0.1544 -0.5573 0.16019 -0.5573 0.16019 C -0.55851 0.1625 -0.55973 0.16482 -0.56077 0.16713 C -0.56198 0.17014 -0.56285 0.17338 -0.56424 0.17639 C -0.56632 0.18102 -0.57118 0.19005 -0.57118 0.19005 C -0.57171 0.19237 -0.57205 0.19491 -0.57292 0.197 C -0.57379 0.19954 -0.57552 0.20139 -0.57639 0.20394 C -0.58091 0.21783 -0.58195 0.23264 -0.58837 0.24538 C -0.58716 0.25973 -0.58629 0.27176 -0.58143 0.2845 " pathEditMode="relative" ptsTypes="fffffffffffffffffffffffA">
                                      <p:cBhvr>
                                        <p:cTn id="3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99 0.00856 C -0.08889 -0.00324 -0.09983 -0.00509 -0.10885 -0.01227 C -0.11805 -0.01968 -0.12708 -0.0257 -0.13646 -0.03287 C -0.14288 -0.03796 -0.14774 -0.04583 -0.15382 -0.05116 C -0.15833 -0.05509 -0.1658 -0.05579 -0.17101 -0.0581 C -0.17222 -0.06042 -0.17292 -0.0632 -0.17448 -0.06505 C -0.17812 -0.06921 -0.19514 -0.08565 -0.20035 -0.08796 C -0.20503 -0.09722 -0.2118 -0.1 -0.21927 -0.10648 C -0.24132 -0.12593 -0.27899 -0.12917 -0.30382 -0.13171 C -0.31701 -0.13102 -0.33021 -0.13125 -0.3434 -0.1294 C -0.3533 -0.12801 -0.36042 -0.11945 -0.36927 -0.11551 C -0.37344 -0.10741 -0.37187 -0.11134 -0.37448 -0.10417 " pathEditMode="relative" ptsTypes="fffffffffffA">
                                      <p:cBhvr>
                                        <p:cTn id="4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8218 C -0.01684 0.07801 -0.02483 0.06459 -0.03715 0.05903 C -0.04375 0.05232 -0.04948 0.05116 -0.05625 0.04537 C -0.07309 0.03102 -0.06198 0.03588 -0.07517 0.03149 C -0.08194 0.02454 -0.08837 0.02246 -0.09583 0.0176 C -0.10573 0.01135 -0.11458 0.00278 -0.12517 -0.00069 C -0.14288 -0.01643 -0.17639 -0.02546 -0.19757 -0.02824 C -0.21302 -0.02754 -0.22864 -0.02801 -0.2441 -0.02592 C -0.24618 -0.02569 -0.24739 -0.02245 -0.2493 -0.02129 C -0.25243 -0.01944 -0.26059 -0.0162 -0.26476 -0.01458 C -0.2776 -0.00324 -0.26996 -0.01273 -0.26996 0.02686 " pathEditMode="relative" rAng="0" ptsTypes="ffffffffffA">
                                      <p:cBhvr>
                                        <p:cTn id="50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6634162" cy="1511300"/>
          </a:xfrm>
        </p:spPr>
        <p:txBody>
          <a:bodyPr/>
          <a:lstStyle/>
          <a:p>
            <a:endParaRPr lang="en-US" sz="1800">
              <a:latin typeface="Calibri" charset="0"/>
            </a:endParaRPr>
          </a:p>
        </p:txBody>
      </p:sp>
      <p:pic>
        <p:nvPicPr>
          <p:cNvPr id="15362" name="Picture 2" descr="http://www.ljplus.ru/img4/i/u/iunewind/_peys02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6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Прямоугольник 12"/>
          <p:cNvSpPr>
            <a:spLocks noChangeArrowheads="1"/>
          </p:cNvSpPr>
          <p:nvPr/>
        </p:nvSpPr>
        <p:spPr bwMode="auto">
          <a:xfrm>
            <a:off x="395536" y="332656"/>
            <a:ext cx="6534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/>
              <a:t>Какие животные обитают в заповеднике?</a:t>
            </a:r>
            <a:br>
              <a:rPr lang="ru-RU" sz="2400" dirty="0"/>
            </a:br>
            <a:r>
              <a:rPr lang="ru-RU" sz="2400" dirty="0"/>
              <a:t>(</a:t>
            </a:r>
            <a:r>
              <a:rPr lang="ru-RU" sz="2400" dirty="0">
                <a:solidFill>
                  <a:srgbClr val="FF0000"/>
                </a:solidFill>
              </a:rPr>
              <a:t>Лось</a:t>
            </a:r>
            <a:r>
              <a:rPr lang="ru-RU" sz="2400" dirty="0"/>
              <a:t>, косули, волк, кабан, барсук, </a:t>
            </a:r>
            <a:r>
              <a:rPr lang="ru-RU" sz="2400" dirty="0">
                <a:solidFill>
                  <a:srgbClr val="FF0000"/>
                </a:solidFill>
              </a:rPr>
              <a:t>рысь</a:t>
            </a:r>
            <a:r>
              <a:rPr lang="ru-RU" sz="2400" dirty="0"/>
              <a:t>).</a:t>
            </a:r>
          </a:p>
        </p:txBody>
      </p:sp>
      <p:pic>
        <p:nvPicPr>
          <p:cNvPr id="11" name="Picture 2" descr="http://www.playcast.ru/uploads/2015/09/18/1511719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0"/>
            <a:ext cx="986183" cy="936103"/>
          </a:xfrm>
          <a:prstGeom prst="rect">
            <a:avLst/>
          </a:prstGeom>
          <a:noFill/>
        </p:spPr>
      </p:pic>
      <p:pic>
        <p:nvPicPr>
          <p:cNvPr id="12" name="Picture 2" descr="http://www.playcast.ru/uploads/2015/09/18/1511719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3356992"/>
            <a:ext cx="986183" cy="936103"/>
          </a:xfrm>
          <a:prstGeom prst="rect">
            <a:avLst/>
          </a:prstGeom>
          <a:noFill/>
        </p:spPr>
      </p:pic>
      <p:pic>
        <p:nvPicPr>
          <p:cNvPr id="13" name="Picture 2" descr="http://www.playcast.ru/uploads/2015/09/18/1511719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2204864"/>
            <a:ext cx="986183" cy="936103"/>
          </a:xfrm>
          <a:prstGeom prst="rect">
            <a:avLst/>
          </a:prstGeom>
          <a:noFill/>
        </p:spPr>
      </p:pic>
      <p:pic>
        <p:nvPicPr>
          <p:cNvPr id="14" name="Picture 2" descr="http://www.playcast.ru/uploads/2015/09/18/1511719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4797152"/>
            <a:ext cx="986183" cy="936103"/>
          </a:xfrm>
          <a:prstGeom prst="rect">
            <a:avLst/>
          </a:prstGeom>
          <a:noFill/>
        </p:spPr>
      </p:pic>
      <p:pic>
        <p:nvPicPr>
          <p:cNvPr id="15" name="Picture 2" descr="http://www.playcast.ru/uploads/2015/09/18/1511719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921897"/>
            <a:ext cx="986183" cy="936103"/>
          </a:xfrm>
          <a:prstGeom prst="rect">
            <a:avLst/>
          </a:prstGeom>
          <a:noFill/>
        </p:spPr>
      </p:pic>
      <p:pic>
        <p:nvPicPr>
          <p:cNvPr id="16" name="Picture 2" descr="http://www.playcast.ru/uploads/2015/09/18/1511719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124744"/>
            <a:ext cx="986183" cy="936103"/>
          </a:xfrm>
          <a:prstGeom prst="rect">
            <a:avLst/>
          </a:prstGeom>
          <a:noFill/>
        </p:spPr>
      </p:pic>
      <p:pic>
        <p:nvPicPr>
          <p:cNvPr id="8199" name="Picture 2" descr="http://cdn-nus-1.pinme.ru/tumb/600/photo/61/2a/612aa9ba9f07786e793c5a2a99721a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http://www.dddmarket.ru/image/new/new.9415.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96752"/>
            <a:ext cx="14763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http://unpictures.ru/images/17492_risunok-serogo-volk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492896"/>
            <a:ext cx="14763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http://www.realbrest.by/upload/wysiwyg/b4e693b452d760b37605b99c995eb136.jpe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573016"/>
            <a:ext cx="15478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http://strana.ru/media/images/uploaded/gallery_promo2443823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7300" y="4797152"/>
            <a:ext cx="1536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" descr="https://i.artfile.me/wallpaper/18-11-2005/627x470/zhivotnye-rysi-346139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7300" y="5661248"/>
            <a:ext cx="1536700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C -0.01441 -0.0132 -0.02934 -0.01829 -0.04652 -0.02084 C -0.09635 -0.01945 -0.12569 -0.01806 -0.16909 -0.01158 C -0.18489 -0.00625 -0.17812 -0.00857 -0.18958 -0.00463 C -0.19184 -0.00394 -0.19652 -0.00232 -0.19652 -0.00232 C -0.20503 0.00347 -0.21475 0.00856 -0.22413 0.01134 C -0.23385 0.01782 -0.24444 0.02245 -0.25503 0.02523 C -0.26614 0.03495 -0.27777 0.04259 -0.28958 0.05046 C -0.30989 0.06389 -0.29166 0.04745 -0.30677 0.05972 C -0.31041 0.0625 -0.31354 0.06643 -0.31718 0.06898 C -0.33507 0.08102 -0.32048 0.06713 -0.33437 0.07801 C -0.35764 0.09629 -0.38211 0.11111 -0.40677 0.12639 C -0.42656 0.13865 -0.44548 0.15972 -0.46718 0.16551 C -0.47812 0.18009 -0.49097 0.19236 -0.5033 0.20463 C -0.51389 0.21504 -0.52257 0.22847 -0.53264 0.23912 C -0.5401 0.24699 -0.55486 0.2574 -0.56371 0.26203 C -0.57239 0.27361 -0.58159 0.27754 -0.59132 0.28727 C -0.6033 0.2993 -0.61632 0.31504 -0.6309 0.32176 C -0.63715 0.32777 -0.64375 0.33402 -0.65 0.34027 C -0.6552 0.35092 -0.66232 0.35902 -0.66892 0.36782 C -0.68003 0.38264 -0.68645 0.40463 -0.69652 0.4206 C -0.70625 0.43588 -0.7158 0.44768 -0.72413 0.46435 C -0.7335 0.48333 -0.73941 0.50486 -0.74479 0.52639 C -0.74618 0.53217 -0.74965 0.53703 -0.75173 0.54259 C -0.75416 0.55648 -0.75781 0.56944 -0.76545 0.57916 C -0.77118 0.59467 -0.78055 0.60625 -0.78784 0.6206 C -0.78941 0.62384 -0.78784 0.62824 -0.78784 0.63217 " pathEditMode="relative" ptsTypes="ffffffffffffffffffffffffffA">
                                      <p:cBhvr>
                                        <p:cTn id="11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6.66667E-6 C -0.0151 0.00671 -0.03107 0.00231 -0.04653 0.00925 C -0.05382 0.01249 -0.05955 0.01759 -0.06719 0.02083 C -0.06892 0.02152 -0.07239 0.02291 -0.07239 0.02291 C -0.08055 0.03032 -0.0941 0.03958 -0.10347 0.04374 C -0.11562 0.05509 -0.10035 0.04212 -0.11545 0.05069 C -0.13455 0.06157 -0.10781 0.05022 -0.12587 0.0574 C -0.13524 0.06573 -0.14583 0.07291 -0.15694 0.07592 C -0.16371 0.08055 -0.1684 0.08495 -0.17587 0.08749 C -0.19132 0.10277 -0.20851 0.11527 -0.22587 0.12638 C -0.2309 0.13634 -0.23941 0.14189 -0.24653 0.14953 C -0.25746 0.16157 -0.26753 0.17592 -0.27934 0.18634 C -0.28802 0.20393 -0.27587 0.18263 -0.28958 0.19536 C -0.29601 0.20138 -0.30069 0.20995 -0.30694 0.2162 C -0.31371 0.23009 -0.30607 0.21735 -0.31545 0.22522 C -0.32378 0.23217 -0.33142 0.2412 -0.33958 0.24837 C -0.34114 0.24976 -0.34323 0.24953 -0.34479 0.25069 C -0.35017 0.25462 -0.35434 0.2618 -0.36024 0.26434 C -0.36371 0.26597 -0.37066 0.26897 -0.37066 0.26897 C -0.37517 0.278 -0.38055 0.28009 -0.38611 0.28749 C -0.3875 0.28934 -0.38802 0.29235 -0.38958 0.29421 C -0.39271 0.29791 -0.4 0.30347 -0.4 0.30347 C -0.40521 0.31411 -0.41337 0.31759 -0.41892 0.3287 C -0.42239 0.33564 -0.42673 0.34374 -0.43107 0.34953 C -0.43663 0.35694 -0.44444 0.36272 -0.45 0.37013 C -0.45139 0.37198 -0.45208 0.37499 -0.45347 0.37708 C -0.45486 0.37893 -0.45694 0.37985 -0.45851 0.38171 C -0.46319 0.38726 -0.47153 0.40022 -0.4776 0.40462 C -0.48073 0.40694 -0.48785 0.40925 -0.48785 0.40925 C -0.50312 0.4243 -0.49635 0.42059 -0.50694 0.42522 C -0.51215 0.43217 -0.51823 0.43796 -0.52239 0.44606 C -0.52465 0.45069 -0.52934 0.45972 -0.52934 0.45972 C -0.53368 0.47731 -0.52726 0.45624 -0.53611 0.47129 C -0.53715 0.47314 -0.5368 0.47615 -0.53785 0.47823 C -0.5467 0.49675 -0.54184 0.48333 -0.55173 0.49652 C -0.5651 0.51434 -0.54965 0.49907 -0.56198 0.51041 C -0.56666 0.51967 -0.57239 0.52939 -0.57934 0.53564 C -0.58524 0.54791 -0.59635 0.56689 -0.60521 0.57476 C -0.61962 0.60138 -0.60191 0.57106 -0.61545 0.58865 C -0.62048 0.59513 -0.62326 0.60161 -0.62934 0.60694 C -0.63715 0.62314 -0.63264 0.61782 -0.64132 0.62522 C -0.64635 0.63518 -0.65416 0.63796 -0.66024 0.64606 C -0.66771 0.65601 -0.67118 0.65624 -0.68107 0.66203 C -0.70347 0.67499 -0.6868 0.66851 -0.70173 0.6736 C -0.70347 0.67522 -0.70607 0.68078 -0.70694 0.67823 C -0.70885 0.67291 -0.7033 0.65439 -0.70173 0.64837 C -0.69982 0.62453 -0.7 0.63448 -0.7 0.61851 " pathEditMode="relative" ptsTypes="ffffffffffffffffffffffffffffffffffffffffffffffA">
                                      <p:cBhvr>
                                        <p:cTn id="15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19 -0.18263 C -0.08924 -0.18263 -0.12674 -0.17963 -0.13299 -0.17824 C -0.14323 -0.17569 -0.15226 -0.16782 -0.16233 -0.16435 C -0.17101 -0.15671 -0.18055 -0.15648 -0.18993 -0.15046 C -0.2059 -0.14004 -0.19878 -0.14305 -0.21059 -0.13912 C -0.21771 -0.13287 -0.22517 -0.1324 -0.23299 -0.12754 C -0.24392 -0.1206 -0.2526 -0.11296 -0.26406 -0.10925 C -0.27118 -0.10231 -0.27743 -0.10138 -0.28472 -0.09537 C -0.29601 -0.08634 -0.30851 -0.07569 -0.32101 -0.07013 C -0.33194 -0.05925 -0.34531 -0.05393 -0.35712 -0.0449 C -0.36476 -0.03912 -0.36059 -0.0405 -0.36927 -0.03333 C -0.37569 -0.028 -0.37604 -0.03009 -0.38142 -0.02407 C -0.38802 -0.01666 -0.38993 -0.01342 -0.39861 -0.01041 C -0.40521 -0.00463 -0.41233 -0.00115 -0.41927 0.00348 C -0.42864 0.00973 -0.4368 0.0176 -0.44687 0.02176 C -0.4618 0.03612 -0.45417 0.03125 -0.46927 0.03797 C -0.47066 0.03866 -0.4816 0.04908 -0.48472 0.05186 C -0.48646 0.05348 -0.48819 0.05487 -0.48993 0.05625 C -0.49167 0.05787 -0.4934 0.05926 -0.49514 0.06088 C -0.49687 0.0625 -0.50035 0.06551 -0.50035 0.06551 C -0.50677 0.07848 -0.51996 0.09028 -0.52969 0.1 C -0.53403 0.10926 -0.54201 0.11598 -0.54861 0.12292 C -0.55191 0.12639 -0.55885 0.13218 -0.55885 0.13218 C -0.56215 0.14537 -0.55816 0.13357 -0.56753 0.14607 C -0.57847 0.16065 -0.56302 0.1463 -0.57621 0.15741 C -0.58055 0.16621 -0.57969 0.16968 -0.58646 0.17593 C -0.58871 0.18056 -0.59114 0.18496 -0.5934 0.18959 C -0.59549 0.19352 -0.59566 0.19885 -0.59687 0.20348 C -0.5993 0.21343 -0.60121 0.22223 -0.60555 0.23102 C -0.60833 0.24329 -0.61215 0.23866 -0.6158 0.24954 C -0.61736 0.25394 -0.61805 0.25857 -0.61927 0.2632 C -0.61979 0.26551 -0.62101 0.27014 -0.62101 0.27014 " pathEditMode="relative" ptsTypes="fffffffffffffffffffffffffffffffA">
                                      <p:cBhvr>
                                        <p:cTn id="19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41 -7.40741E-7 C -0.11146 -0.0294 -0.16927 -0.02384 -0.19636 -0.02523 C -0.25538 -0.0331 -0.22049 -0.0294 -0.34462 -0.02523 C -0.35521 -0.02477 -0.36667 -0.01829 -0.37743 -0.0162 C -0.38542 -0.0125 -0.39722 -0.00972 -0.40486 -0.00463 C -0.4184 0.00463 -0.4007 -0.00393 -0.41702 0.00232 C -0.42275 0.0044 -0.43247 0.01389 -0.43247 0.01389 C -0.43368 0.0162 -0.43507 0.01829 -0.43594 0.0206 C -0.43681 0.02269 -0.43768 0.02755 -0.43768 0.02755 " pathEditMode="relative" ptsTypes="ffffffffA">
                                      <p:cBhvr>
                                        <p:cTn id="23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C -0.0257 -0.0118 -0.05417 -0.01389 -0.08091 -0.01829 C -0.14011 -0.01759 -0.19931 -0.01736 -0.25851 -0.01597 C -0.28004 -0.01551 -0.30104 0.00278 -0.32066 0.01157 C -0.32795 0.01829 -0.33403 0.0257 -0.34132 0.03218 C -0.34948 0.04838 -0.34601 0.04144 -0.35157 0.05301 C -0.35174 0.05324 -0.35591 0.07014 -0.35677 0.07361 C -0.35903 0.08241 -0.36233 0.09051 -0.36545 0.09884 " pathEditMode="relative" ptsTypes="fffffffA">
                                      <p:cBhvr>
                                        <p:cTn id="27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C -0.00208 -0.01412 -0.00347 -0.0169 -0.01215 -0.02523 C -0.0158 -0.03264 -0.02083 -0.03843 -0.02413 -0.04607 C -0.02986 -0.05926 -0.03489 -0.07292 -0.04653 -0.07824 C -0.05694 -0.09213 -0.06875 -0.10417 -0.08107 -0.11505 C -0.08819 -0.13357 -0.07986 -0.11621 -0.09149 -0.12871 C -0.09531 -0.13287 -0.09826 -0.13797 -0.10173 -0.14259 C -0.11319 -0.1581 -0.12222 -0.17616 -0.13628 -0.18866 C -0.13923 -0.19977 -0.14236 -0.19653 -0.15 -0.2 C -0.15052 -0.20232 -0.15052 -0.20533 -0.15173 -0.20695 C -0.15295 -0.20857 -0.15538 -0.2081 -0.15694 -0.20926 C -0.17048 -0.21829 -0.15434 -0.21042 -0.16736 -0.21621 C -0.18229 -0.2294 -0.17205 -0.22269 -0.18628 -0.22755 C -0.18802 -0.22824 -0.19149 -0.22986 -0.19149 -0.22986 " pathEditMode="relative" ptsTypes="fffffffffffffA">
                                      <p:cBhvr>
                                        <p:cTn id="31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0" y="2276475"/>
            <a:ext cx="7885113" cy="360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ea typeface="+mj-ea"/>
                <a:cs typeface="+mj-cs"/>
              </a:rPr>
              <a:t>(</a:t>
            </a:r>
            <a:endParaRPr lang="ru-RU" sz="2400" dirty="0">
              <a:ea typeface="+mj-ea"/>
              <a:cs typeface="+mj-cs"/>
            </a:endParaRPr>
          </a:p>
        </p:txBody>
      </p:sp>
      <p:pic>
        <p:nvPicPr>
          <p:cNvPr id="9220" name="Picture 2" descr="https://im0-tub-ru.yandex.net/i?id=0422518d6c9913ec98ef5a46fb692188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7596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10"/>
          <p:cNvSpPr>
            <a:spLocks noChangeArrowheads="1"/>
          </p:cNvSpPr>
          <p:nvPr/>
        </p:nvSpPr>
        <p:spPr bwMode="auto">
          <a:xfrm>
            <a:off x="539750" y="188913"/>
            <a:ext cx="6318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/>
              <a:t>Птицы обитающие в национальном парке?</a:t>
            </a:r>
            <a:br>
              <a:rPr lang="ru-RU" sz="2400" dirty="0"/>
            </a:br>
            <a:r>
              <a:rPr lang="ru-RU" sz="2400" dirty="0"/>
              <a:t>(</a:t>
            </a:r>
            <a:r>
              <a:rPr lang="ru-RU" sz="2400" u="sng" dirty="0" err="1">
                <a:solidFill>
                  <a:srgbClr val="FF0000"/>
                </a:solidFill>
              </a:rPr>
              <a:t>орлан-белохвост</a:t>
            </a:r>
            <a:r>
              <a:rPr lang="ru-RU" sz="2400" dirty="0">
                <a:solidFill>
                  <a:srgbClr val="FF0000"/>
                </a:solidFill>
              </a:rPr>
              <a:t>, скопа, </a:t>
            </a:r>
            <a:r>
              <a:rPr lang="ru-RU" sz="2400" dirty="0"/>
              <a:t>лебедь-шипун, филин, беркут, глухарь).</a:t>
            </a:r>
          </a:p>
        </p:txBody>
      </p:sp>
      <p:pic>
        <p:nvPicPr>
          <p:cNvPr id="9222" name="Picture 4" descr="http://edikst.ru/misc/i/gallery/32935/12393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54781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 descr="http://img0.liveinternet.ru/images/attach/c/9/126/222/126222822_4555414_17_skop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196975"/>
            <a:ext cx="15478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http://animalworld.com.ua/images/2011/February/Animals/Jasteb/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52" b="29265"/>
          <a:stretch>
            <a:fillRect/>
          </a:stretch>
        </p:blipFill>
        <p:spPr bwMode="auto">
          <a:xfrm>
            <a:off x="7596188" y="4724400"/>
            <a:ext cx="15478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0" descr="http://img-fotki.yandex.ru/get/5625/115434722.5/0_7a05d_a2f8d74e_XL.jpeg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644900"/>
            <a:ext cx="15478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2" descr="http://www.volgatravel.ru/_content/_files/2555/kerzhenskiy_0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76925"/>
            <a:ext cx="1547664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kakotdohnem.ru/wp-content/uploads/Smolenskoe-Poozere-natsionalnyiy-park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4600" y="2492896"/>
            <a:ext cx="15494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94 0.00463 C -0.0882 0.00231 -0.09011 -0.00116 -0.09288 -0.00232 C -0.09948 -0.00509 -0.11354 -0.00671 -0.11354 -0.00671 C -0.12847 -0.00602 -0.1434 -0.00579 -0.15834 -0.0044 C -0.16372 -0.00394 -0.16875 1.48148E-6 -0.17396 0.00231 C -0.1842 0.00694 -0.19913 0.0081 -0.20834 0.0162 C -0.21545 0.02268 -0.21146 0.02014 -0.22049 0.02315 C -0.22604 0.03032 -0.23525 0.03565 -0.24288 0.03912 C -0.24861 0.04676 -0.25538 0.05347 -0.26181 0.05995 C -0.26511 0.06342 -0.26927 0.06504 -0.27222 0.06898 C -0.28368 0.08472 -0.27778 0.08079 -0.28768 0.08518 C -0.29566 0.09583 -0.30573 0.10185 -0.31528 0.11042 C -0.3283 0.12199 -0.34045 0.13565 -0.35313 0.14722 C -0.35972 0.16065 -0.35261 0.14861 -0.36354 0.15879 C -0.36545 0.16065 -0.36667 0.16389 -0.36875 0.16551 C -0.37622 0.17176 -0.3849 0.17639 -0.39288 0.18171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68 0.01389 C -0.09584 0.00671 -0.09097 0.01019 -0.10313 0.00463 C -0.10486 0.00394 -0.1066 0.00301 -0.10834 0.00232 C -0.11007 0.00162 -0.11354 -1.48148E-6 -0.11354 -1.48148E-6 C -0.12222 0.0007 -0.1309 0.0007 -0.13941 0.00232 C -0.14306 0.00301 -0.14983 0.00695 -0.14983 0.00695 C -0.16181 0.01759 -0.1566 0.01296 -0.16528 0.0206 C -0.17986 0.03357 -0.16059 0.01042 -0.1757 0.02755 C -0.18889 0.04236 -0.17292 0.02755 -0.18594 0.03912 C -0.19115 0.04954 -0.19514 0.0581 -0.20156 0.06667 C -0.204 0.07708 -0.20903 0.08519 -0.21354 0.09421 C -0.21459 0.0963 -0.21441 0.09908 -0.21528 0.10116 C -0.21615 0.10371 -0.21788 0.10556 -0.21875 0.1081 C -0.21962 0.11019 -0.22049 0.11482 -0.22049 0.11482 " pathEditMode="relative" ptsTypes="fffffffffffffA">
                                      <p:cBhvr>
                                        <p:cTn id="10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68 0.01065 C -0.09636 0.00671 -0.09115 0.00764 -0.10313 0.01296 C -0.10486 0.01366 -0.10834 0.01528 -0.10834 0.01528 C -0.10955 0.01759 -0.11042 0.02037 -0.11181 0.02222 C -0.1132 0.02407 -0.11597 0.02454 -0.11702 0.02685 C -0.11997 0.0331 -0.11927 0.04143 -0.12222 0.04745 C -0.12795 0.05903 -0.13004 0.07315 -0.13247 0.08657 C -0.13386 0.11273 -0.13316 0.14421 -0.14462 0.16713 C -0.1474 0.18866 -0.15278 0.19051 -0.16181 0.20833 C -0.16302 0.21065 -0.16389 0.21343 -0.16528 0.21528 C -0.16702 0.21759 -0.1691 0.21944 -0.17049 0.22222 C -0.17205 0.225 -0.1724 0.2287 -0.17396 0.23148 C -0.17674 0.23611 -0.18125 0.23819 -0.1842 0.24282 C -0.18559 0.24491 -0.18611 0.24792 -0.18768 0.24977 C -0.19045 0.25278 -0.19948 0.25694 -0.20313 0.25903 C -0.21354 0.26505 -0.22327 0.26991 -0.2342 0.27292 C -0.24427 0.2794 -0.25469 0.28009 -0.26528 0.28426 C -0.28229 0.29097 -0.29931 0.29699 -0.31702 0.30046 C -0.34323 0.31204 -0.37275 0.31273 -0.39983 0.31412 C -0.44427 0.32407 -0.48924 0.32755 -0.5342 0.33032 C -0.54879 0.33218 -0.56337 0.33565 -0.57743 0.34167 C -0.58698 0.34583 -0.59618 0.35787 -0.6066 0.35787 " pathEditMode="relative" ptsTypes="fffffffffffffff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88889E-6 C -0.00521 0.02013 -0.02847 0.0162 -0.04149 0.01828 C -0.08438 0.01643 -0.125 0.01018 -0.16736 0.00462 C -0.19427 -0.00764 -0.16615 0.00648 -0.18281 -0.00464 C -0.19271 -0.01112 -0.20382 -0.01482 -0.21389 -0.02084 C -0.22604 -0.02825 -0.23802 -0.03635 -0.25 -0.04376 C -0.26528 -0.05325 -0.28073 -0.06644 -0.2967 -0.07362 C -0.30851 -0.08427 -0.31962 -0.09098 -0.33281 -0.09885 C -0.34149 -0.10417 -0.34983 -0.11227 -0.35868 -0.11737 C -0.3658 -0.12153 -0.37361 -0.12339 -0.38108 -0.12663 C -0.38299 -0.12755 -0.38438 -0.12987 -0.38629 -0.13102 C -0.38854 -0.13218 -0.39097 -0.13264 -0.39323 -0.13334 C -0.41111 -0.14561 -0.38906 -0.13126 -0.40695 -0.14028 C -0.40938 -0.14144 -0.41163 -0.14329 -0.41389 -0.14491 C -0.41563 -0.1463 -0.41719 -0.14839 -0.4191 -0.14954 C -0.42361 -0.15209 -0.4283 -0.15417 -0.43281 -0.15649 C -0.44097 -0.16065 -0.43785 -0.15695 -0.44497 -0.16112 C -0.46441 -0.17269 -0.45208 -0.16806 -0.46563 -0.17246 C -0.47483 -0.18056 -0.46875 -0.17639 -0.48455 -0.18172 L -0.48455 -0.18172 C -0.49601 -0.18936 -0.50851 -0.19306 -0.52083 -0.19769 C -0.52483 -0.19931 -0.52899 -0.20047 -0.53281 -0.20232 C -0.53767 -0.20464 -0.54132 -0.20927 -0.5467 -0.20927 " pathEditMode="relative" ptsTypes="ffffffffffffffffffFfffA">
                                      <p:cBhvr>
                                        <p:cTn id="18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94 0.01088 C -0.11545 -0.00093 -0.14288 -0.01898 -0.17049 -0.03727 C -0.17413 -0.03982 -0.17709 -0.04398 -0.18073 -0.04653 C -0.18403 -0.04861 -0.18768 -0.04931 -0.19115 -0.05116 C -0.19948 -0.05556 -0.20695 -0.0625 -0.21528 -0.06713 C -0.21771 -0.06852 -0.21979 -0.07037 -0.22222 -0.07176 C -0.22552 -0.07361 -0.23247 -0.07639 -0.23247 -0.07639 C -0.24236 -0.08635 -0.25226 -0.09005 -0.26354 -0.09699 C -0.27465 -0.10394 -0.2842 -0.11389 -0.29636 -0.11783 C -0.30955 -0.12824 -0.32396 -0.13611 -0.33768 -0.14537 C -0.34028 -0.14699 -0.34202 -0.15047 -0.34462 -0.15232 C -0.36042 -0.16389 -0.34636 -0.14977 -0.36007 -0.16135 C -0.3625 -0.16343 -0.36441 -0.16644 -0.36702 -0.16829 C -0.36979 -0.17037 -0.37292 -0.1713 -0.3757 -0.17292 C -0.37795 -0.17431 -0.38021 -0.17593 -0.38247 -0.17755 C -0.39775 -0.18936 -0.41025 -0.20764 -0.4257 -0.21898 C -0.4283 -0.22084 -0.4316 -0.22153 -0.4342 -0.22338 C -0.45035 -0.23519 -0.43351 -0.22686 -0.44636 -0.23264 C -0.45573 -0.24514 -0.46771 -0.25764 -0.479 -0.26713 C -0.4908 -0.27709 -0.47743 -0.26042 -0.48941 -0.27408 C -0.51111 -0.29885 -0.53334 -0.32292 -0.5566 -0.34537 C -0.55834 -0.34699 -0.56007 -0.34861 -0.56181 -0.35 C -0.56406 -0.35162 -0.56667 -0.35255 -0.56875 -0.35463 C -0.57778 -0.3632 -0.58629 -0.37547 -0.59636 -0.38218 C -0.60886 -0.39074 -0.62153 -0.39885 -0.6342 -0.40741 C -0.64271 -0.4132 -0.64757 -0.42107 -0.6566 -0.4257 C -0.6691 -0.44236 -0.68629 -0.45139 -0.69983 -0.46713 C -0.70452 -0.47246 -0.70903 -0.47801 -0.71354 -0.48334 C -0.71719 -0.48773 -0.72396 -0.49699 -0.72396 -0.49699 C -0.72622 -0.50602 -0.72726 -0.51019 -0.7342 -0.5132 C -0.73594 -0.51158 -0.7375 -0.50973 -0.73941 -0.50857 C -0.74097 -0.50741 -0.74323 -0.50787 -0.74462 -0.50625 C -0.7559 -0.49422 -0.74028 -0.50301 -0.75313 -0.49699 C -0.76511 -0.48148 -0.75955 -0.48704 -0.76875 -0.47871 C -0.77292 -0.47037 -0.77031 -0.47292 -0.7757 -0.46945 " pathEditMode="relative" ptsTypes="ffffffffffffffffffffffffffffffffffA">
                                      <p:cBhvr>
                                        <p:cTn id="22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94 0.00949 C -0.09497 0.00162 -0.11163 -0.01018 -0.12222 -0.01342 C -0.12934 -0.02291 -0.13837 -0.03102 -0.14809 -0.03426 C -0.15417 -0.03981 -0.15816 -0.04699 -0.16528 -0.05023 C -0.17986 -0.07616 -0.16042 -0.04352 -0.17743 -0.06643 C -0.18959 -0.08287 -0.1757 -0.07014 -0.18768 -0.08009 C -0.19445 -0.09352 -0.19965 -0.10764 -0.20834 -0.11921 C -0.21354 -0.13634 -0.2224 -0.15116 -0.229 -0.16759 C -0.23646 -0.18588 -0.24219 -0.20995 -0.25313 -0.225 C -0.25747 -0.24236 -0.25104 -0.22153 -0.26007 -0.23657 C -0.26129 -0.23842 -0.26059 -0.24166 -0.26181 -0.24352 C -0.26493 -0.24861 -0.27031 -0.25046 -0.27396 -0.25486 C -0.2757 -0.25694 -0.27709 -0.25972 -0.279 -0.2618 C -0.28229 -0.26528 -0.28941 -0.27106 -0.28941 -0.27106 C -0.29688 -0.28611 -0.2882 -0.27083 -0.29809 -0.28241 C -0.31424 -0.30139 -0.30191 -0.2919 -0.31528 -0.30092 C -0.32292 -0.3162 -0.31389 -0.30139 -0.32396 -0.31018 C -0.33681 -0.32153 -0.3217 -0.31366 -0.3342 -0.31921 C -0.33594 -0.32153 -0.3375 -0.32407 -0.33941 -0.32616 C -0.34271 -0.32963 -0.34983 -0.33541 -0.34983 -0.33541 C -0.35573 -0.34791 -0.34965 -0.33842 -0.35834 -0.34467 C -0.37518 -0.35694 -0.36215 -0.35162 -0.3757 -0.35602 C -0.38177 -0.36157 -0.3875 -0.36759 -0.39462 -0.36296 " pathEditMode="relative" ptsTypes="ffffffffffffffffffffffA">
                                      <p:cBhvr>
                                        <p:cTn id="26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http://www.nemiga.info/rossiya/samara/zhiguli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5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unpictures.ru/images/1684843_sudak-risunok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031"/>
          <a:stretch>
            <a:fillRect/>
          </a:stretch>
        </p:blipFill>
        <p:spPr bwMode="auto">
          <a:xfrm>
            <a:off x="6875463" y="0"/>
            <a:ext cx="226853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o-polze.com/wp-content/uploads/2016/05/3-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6425" y="1341438"/>
            <a:ext cx="218757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http://megabook.ru/stream/mediapreview?Key=%D0%9A%D0%B0%D1%80%D0%BF%20(%D1%80%D0%B8%D1%81%D1%83%D0%BD%D0%BE%D0%BA)&amp;Width=654&amp;Height=65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6438" y="2708275"/>
            <a:ext cx="20875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://unpictures.ru/images/234190_okun-risunok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5988" y="4149725"/>
            <a:ext cx="18780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ebk.net.ua/Book/synopsis/pru/images_1/046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73" r="9315"/>
          <a:stretch>
            <a:fillRect/>
          </a:stretch>
        </p:blipFill>
        <p:spPr bwMode="auto">
          <a:xfrm>
            <a:off x="6696075" y="5445125"/>
            <a:ext cx="24479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Прямоугольник 9"/>
          <p:cNvSpPr>
            <a:spLocks noChangeArrowheads="1"/>
          </p:cNvSpPr>
          <p:nvPr/>
        </p:nvSpPr>
        <p:spPr bwMode="auto">
          <a:xfrm>
            <a:off x="323850" y="333375"/>
            <a:ext cx="632777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/>
              <a:t>Какие рыбы  водятся  в волжских водах?</a:t>
            </a:r>
          </a:p>
          <a:p>
            <a:r>
              <a:rPr lang="ru-RU" sz="2400"/>
              <a:t>(судак, стерлядь, лещ,  окунь, сом).</a:t>
            </a:r>
          </a:p>
          <a:p>
            <a:endParaRPr lang="ru-RU"/>
          </a:p>
        </p:txBody>
      </p:sp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6.66667E-6 C -0.02343 0.00186 -0.04426 0.00742 -0.06736 0.01158 C -0.08749 0.01529 -0.10989 0.01783 -0.12933 0.02524 C -0.14965 0.03288 -0.18541 0.05186 -0.20173 0.06667 C -0.20538 0.06968 -0.20833 0.07362 -0.21197 0.07593 C -0.24166 0.09445 -0.27517 0.10579 -0.3052 0.12408 C -0.3394 0.14492 -0.37291 0.17038 -0.40885 0.18635 C -0.41701 0.19445 -0.42586 0.19584 -0.43454 0.20232 C -0.43819 0.20487 -0.44114 0.2088 -0.44479 0.21158 C -0.45954 0.22269 -0.47586 0.22987 -0.49131 0.23913 C -0.49843 0.24329 -0.50451 0.2507 -0.51197 0.25302 C -0.52308 0.25626 -0.53159 0.26181 -0.54131 0.26899 C -0.55694 0.28033 -0.57413 0.28728 -0.58958 0.29862 C -0.59322 0.30163 -0.59652 0.3051 -0.59999 0.30811 C -0.60399 0.31158 -0.61024 0.32177 -0.61024 0.32177 C -0.61163 0.36737 -0.61336 0.38033 -0.61024 0.42292 C -0.60954 0.43149 -0.60694 0.43982 -0.60694 0.44839 C -0.60694 0.48751 -0.60694 0.5264 -0.60694 0.56552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17 0.00833 C -0.15347 0.01018 -0.17969 0.01528 -0.20798 0.01759 C -0.22014 0.01991 -0.23194 0.02245 -0.2441 0.0243 C -0.2493 0.02662 -0.25451 0.02893 -0.25972 0.03125 C -0.26146 0.03194 -0.26493 0.03356 -0.26493 0.03356 C -0.27326 0.0412 -0.28298 0.04329 -0.29253 0.04745 C -0.29809 0.05 -0.30225 0.05417 -0.30798 0.05648 C -0.31979 0.06713 -0.31423 0.06389 -0.32344 0.06805 C -0.32847 0.07824 -0.33055 0.07477 -0.33732 0.08194 C -0.33923 0.08403 -0.34062 0.08657 -0.34253 0.08866 C -0.34583 0.09213 -0.3493 0.09491 -0.35278 0.09792 C -0.35451 0.09954 -0.35798 0.10255 -0.35798 0.10255 C -0.36406 0.11481 -0.37326 0.1206 -0.37864 0.13472 C -0.37986 0.13773 -0.38073 0.14097 -0.38212 0.14398 C -0.3842 0.14861 -0.38906 0.15764 -0.38906 0.15764 C -0.39132 0.1669 -0.40312 0.19491 -0.40798 0.20139 C -0.40972 0.2037 -0.4118 0.20555 -0.41319 0.20833 C -0.41475 0.21111 -0.41528 0.21458 -0.41666 0.21759 C -0.42066 0.22639 -0.42621 0.23403 -0.43038 0.24282 C -0.44114 0.26597 -0.44809 0.29074 -0.45451 0.31643 C -0.4559 0.32222 -0.45451 0.3287 -0.45451 0.33472 " pathEditMode="relative" ptsTypes="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57 0.01713 C -0.13229 0.0044 -0.15121 0.01412 -0.16684 0.01713 C -0.17882 0.02245 -0.17361 0.02014 -0.18229 0.02407 C -0.18402 0.02477 -0.18576 0.02569 -0.1875 0.02639 C -0.18923 0.02708 -0.1927 0.02847 -0.1927 0.02847 C -0.19965 0.03449 -0.20625 0.03842 -0.21336 0.04467 C -0.21788 0.04861 -0.22378 0.05625 -0.22882 0.05856 C -0.23593 0.0618 -0.23246 0.05949 -0.23923 0.06528 C -0.24618 0.07916 -0.25121 0.09305 -0.25816 0.10671 C -0.26024 0.11065 -0.25954 0.11643 -0.26163 0.1206 C -0.2651 0.12754 -0.26684 0.13426 -0.27031 0.1412 C -0.27291 0.15833 -0.27882 0.1743 -0.27882 0.1919 " pathEditMode="relative" ptsTypes="ffff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9 0.0088 C -0.12291 0.0125 -0.13889 0.01898 -0.1559 0.02269 C -0.16649 0.02755 -0.1776 0.02871 -0.18854 0.03195 C -0.20712 0.03727 -0.22482 0.04236 -0.24375 0.0456 C -0.25781 0.05185 -0.27239 0.05347 -0.2868 0.05718 C -0.30295 0.06134 -0.31666 0.06459 -0.3335 0.06644 C -0.35434 0.07361 -0.37587 0.075 -0.39722 0.07778 C -0.425 0.09005 -0.45781 0.08634 -0.4868 0.08935 C -0.5059 0.09445 -0.48802 0.09028 -0.52309 0.09398 C -0.54861 0.09676 -0.57344 0.10324 -0.59896 0.10533 C -0.6118 0.10787 -0.62413 0.1125 -0.6368 0.1169 C -0.64323 0.12547 -0.64635 0.13565 -0.65416 0.14213 C -0.66024 0.16667 -0.68003 0.18357 -0.69548 0.19746 C -0.69948 0.20116 -0.70243 0.20648 -0.7059 0.21111 C -0.70955 0.21597 -0.71528 0.21667 -0.71962 0.22037 C -0.72135 0.22199 -0.72274 0.22431 -0.72482 0.225 C -0.72708 0.22593 -0.72951 0.225 -0.73177 0.225 " pathEditMode="relative" ptsTypes="ffffffffffffffff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07 0.00417 C -0.14532 -0.00393 -0.15452 -0.00903 -0.16615 -0.01204 C -0.17813 -0.01968 -0.18993 -0.02477 -0.20243 -0.03032 C -0.21493 -0.0419 -0.22934 -0.04514 -0.24375 -0.05093 C -0.24723 -0.05231 -0.25052 -0.05486 -0.254 -0.05555 C -0.26094 -0.05718 -0.27483 -0.06018 -0.27483 -0.06018 C -0.28941 -0.0669 -0.30643 -0.06597 -0.32136 -0.06713 C -0.3698 -0.06528 -0.36459 -0.06944 -0.39202 -0.06018 C -0.4007 -0.05231 -0.41216 -0.04491 -0.41962 -0.03495 " pathEditMode="relative" ptsTypes="ffffffff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65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   «Живой мир заповедника». Игра для подготовительной группы  </vt:lpstr>
      <vt:lpstr>  Цель:    Уточнить знания о растительном и животном мире заповедника «Самарская лука».  Привлечь внимание детей, к экологическом проблемам в родном крае.  Ход: Педагог читает вопрос для детей и предлагает узнать и назвать объекты растительного и животного мира. Если ответ правильный, картинка встанет на место.  Можно так же обратить внимание детей, на то что некоторые объекты занесены в Красную книгу.  </vt:lpstr>
      <vt:lpstr>Откуда в  название заповедника слово «лука»?</vt:lpstr>
      <vt:lpstr>Кто является талисманом заповедника  «Самарская лука»? </vt:lpstr>
      <vt:lpstr>Назови  деревья которые растут  в заповеднике? (Дуб, липа, береза, клен).</vt:lpstr>
      <vt:lpstr>Назови цветы которые растут в заповеднике (молочай, ландыш, венерин башмачок,  астра, горицвет, чабрец).</vt:lpstr>
      <vt:lpstr>Слайд 7</vt:lpstr>
      <vt:lpstr>(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Tani</dc:creator>
  <cp:lastModifiedBy>Admin</cp:lastModifiedBy>
  <cp:revision>123</cp:revision>
  <dcterms:created xsi:type="dcterms:W3CDTF">2016-12-12T12:41:30Z</dcterms:created>
  <dcterms:modified xsi:type="dcterms:W3CDTF">2021-11-17T09:00:59Z</dcterms:modified>
</cp:coreProperties>
</file>