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9"/>
  </p:notesMasterIdLst>
  <p:sldIdLst>
    <p:sldId id="257" r:id="rId2"/>
    <p:sldId id="259" r:id="rId3"/>
    <p:sldId id="283" r:id="rId4"/>
    <p:sldId id="311" r:id="rId5"/>
    <p:sldId id="284" r:id="rId6"/>
    <p:sldId id="306" r:id="rId7"/>
    <p:sldId id="300" r:id="rId8"/>
    <p:sldId id="307" r:id="rId9"/>
    <p:sldId id="304" r:id="rId10"/>
    <p:sldId id="310" r:id="rId11"/>
    <p:sldId id="309" r:id="rId12"/>
    <p:sldId id="312" r:id="rId13"/>
    <p:sldId id="302" r:id="rId14"/>
    <p:sldId id="305" r:id="rId15"/>
    <p:sldId id="286" r:id="rId16"/>
    <p:sldId id="287" r:id="rId17"/>
    <p:sldId id="31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1FCD8-992E-4B58-9660-AC5E6EDB8864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BA01A-EB23-487E-9619-3FD9F03D5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A01A-EB23-487E-9619-3FD9F03D5F0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8252" y="1214422"/>
            <a:ext cx="7656196" cy="3286148"/>
          </a:xfrm>
        </p:spPr>
        <p:txBody>
          <a:bodyPr>
            <a:normAutofit fontScale="90000"/>
          </a:bodyPr>
          <a:lstStyle/>
          <a:p>
            <a:pPr marL="182880"/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Методическое сопровождение образования детей с ОВЗ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Составили: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Беллендир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Н.К.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Осоргина Е.В. 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941168"/>
            <a:ext cx="4608512" cy="88211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февраля 2022г.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699792" y="326099"/>
            <a:ext cx="4536504" cy="745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 «Детский сад Планета детства»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ГБОУ СОШ №7 города Похвистнево</a:t>
            </a:r>
          </a:p>
        </p:txBody>
      </p:sp>
    </p:spTree>
    <p:extLst>
      <p:ext uri="{BB962C8B-B14F-4D97-AF65-F5344CB8AC3E}">
        <p14:creationId xmlns:p14="http://schemas.microsoft.com/office/powerpoint/2010/main" val="64932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Представление психолого-педагогического консилиума</a:t>
            </a:r>
          </a:p>
          <a:p>
            <a:pPr algn="ctr"/>
            <a:r>
              <a:rPr lang="ru-RU" sz="2400" b="1" dirty="0"/>
              <a:t>на обучающегося для предоставления на ПМПК</a:t>
            </a:r>
          </a:p>
          <a:p>
            <a:pPr algn="ctr"/>
            <a:r>
              <a:rPr lang="ru-RU" sz="2400" b="1" dirty="0"/>
              <a:t>(ФИО, дата рождения, группа/класс)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Общие сведения:</a:t>
            </a:r>
          </a:p>
          <a:p>
            <a:r>
              <a:rPr lang="ru-RU" dirty="0"/>
              <a:t>- дата поступления в образовательную организацию;</a:t>
            </a:r>
          </a:p>
          <a:p>
            <a:r>
              <a:rPr lang="ru-RU" dirty="0"/>
              <a:t>- программа обучения (полное наименование);</a:t>
            </a:r>
          </a:p>
          <a:p>
            <a:r>
              <a:rPr lang="ru-RU" dirty="0"/>
              <a:t>- форма организации образования:</a:t>
            </a:r>
          </a:p>
          <a:p>
            <a:pPr>
              <a:buFontTx/>
              <a:buChar char="-"/>
            </a:pPr>
            <a:r>
              <a:rPr lang="ru-RU" dirty="0"/>
              <a:t>факты, способные повлиять на поведение и успеваемость ребенка;</a:t>
            </a:r>
          </a:p>
          <a:p>
            <a:pPr>
              <a:buFontTx/>
              <a:buChar char="-"/>
            </a:pPr>
            <a:r>
              <a:rPr lang="ru-RU" dirty="0"/>
              <a:t>состав семьи;</a:t>
            </a:r>
          </a:p>
          <a:p>
            <a:pPr>
              <a:buFontTx/>
              <a:buChar char="-"/>
            </a:pPr>
            <a:r>
              <a:rPr lang="ru-RU" dirty="0"/>
              <a:t>трудности, переживаемые в семье;</a:t>
            </a:r>
          </a:p>
          <a:p>
            <a:r>
              <a:rPr lang="ru-RU" b="1" dirty="0"/>
              <a:t> Информация об условиях и результатах образования ребенка в образовательной организации:</a:t>
            </a:r>
          </a:p>
          <a:p>
            <a:endParaRPr lang="ru-RU" dirty="0"/>
          </a:p>
          <a:p>
            <a:r>
              <a:rPr lang="ru-RU" dirty="0"/>
              <a:t>Дата составления документа:</a:t>
            </a:r>
          </a:p>
          <a:p>
            <a:r>
              <a:rPr lang="ru-RU" dirty="0"/>
              <a:t>Подпись председателя </a:t>
            </a:r>
            <a:r>
              <a:rPr lang="ru-RU" dirty="0" err="1"/>
              <a:t>ППк</a:t>
            </a:r>
            <a:endParaRPr lang="ru-RU" dirty="0"/>
          </a:p>
          <a:p>
            <a:r>
              <a:rPr lang="ru-RU" dirty="0"/>
              <a:t>Печать образовательной организации</a:t>
            </a:r>
          </a:p>
          <a:p>
            <a:endParaRPr lang="ru-RU" dirty="0"/>
          </a:p>
          <a:p>
            <a:r>
              <a:rPr lang="ru-RU" b="1" dirty="0"/>
              <a:t>Дополнительно: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4969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/>
              <a:t>Содержание Карты развития воспитанника, получающего психолого-педагогическое сопровождение</a:t>
            </a:r>
          </a:p>
          <a:p>
            <a:pPr algn="ctr"/>
            <a:r>
              <a:rPr lang="ru-RU" sz="2600" b="1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sz="2400" dirty="0"/>
              <a:t>титульный лист; (приложение1)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 копия направлений на ПМПК,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согласие родителей (законных представителей) на обследование и психолого-педагогическое сопровождение ребенка,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 характеристика или педагогическое представление на обучающегося;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Заключения специалистов: учителя-логопеда, педагога-психолога, дефектолога;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 коллегиальное заключение консилиума;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 планы индивидуально-ориентированных мероприятий воспитателя и специалистов (учителя-логопеда, педагога-психолога, дефектолога, музыкального руководителя, инструктора по физическому воспитанию);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"/>
            <a:ext cx="88924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Содержание рекомендаций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</a:rPr>
              <a:t>ППк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 по организации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психолого-педагогического сопровождения обучающихся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1"/>
            <a:ext cx="864399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Рекомендации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ППк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по организации психолого-педагогического сопровождения обучающегося с ОВЗ конкретизируют, дополняют рекомендации ПМПК и могут включать в том числе: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разработку  АООП;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разработку ИУП обучающегося;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предоставление услуг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тьютора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ассистента (помощника),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проведение групповых и (или) индивидуальных коррекционно-развивающих и компенсирующих занятий с обучающимся;</a:t>
            </a:r>
          </a:p>
          <a:p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Рекомендации по организации психолого-педагогического сопровождения обучающихся реализуются на основании письменного согласия родителей (законных представителей).</a:t>
            </a:r>
          </a:p>
          <a:p>
            <a:pPr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098397"/>
          <a:ext cx="8712969" cy="5400101"/>
        </p:xfrm>
        <a:graphic>
          <a:graphicData uri="http://schemas.openxmlformats.org/drawingml/2006/table">
            <a:tbl>
              <a:tblPr/>
              <a:tblGrid>
                <a:gridCol w="485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0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69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solidFill>
                            <a:srgbClr val="212529"/>
                          </a:solidFill>
                        </a:rPr>
                        <a:t>№</a:t>
                      </a:r>
                      <a:r>
                        <a:rPr lang="en-US" sz="2000" b="1" dirty="0">
                          <a:solidFill>
                            <a:srgbClr val="212529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212529"/>
                          </a:solidFill>
                        </a:rPr>
                        <a:t>п</a:t>
                      </a:r>
                      <a:r>
                        <a:rPr lang="ru-RU" sz="2000" b="1" dirty="0">
                          <a:solidFill>
                            <a:srgbClr val="212529"/>
                          </a:solidFill>
                        </a:rPr>
                        <a:t>/</a:t>
                      </a:r>
                      <a:r>
                        <a:rPr lang="ru-RU" sz="2000" b="1" dirty="0" err="1">
                          <a:solidFill>
                            <a:srgbClr val="212529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212529"/>
                        </a:solidFill>
                      </a:endParaRPr>
                    </a:p>
                  </a:txBody>
                  <a:tcPr marL="17220" marR="17220" marT="43051" marB="4305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solidFill>
                            <a:srgbClr val="212529"/>
                          </a:solidFill>
                        </a:rPr>
                        <a:t>ФИО обучающегося, класс/группа</a:t>
                      </a:r>
                    </a:p>
                  </a:txBody>
                  <a:tcPr marL="17220" marR="17220" marT="43051" marB="4305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solidFill>
                            <a:srgbClr val="212529"/>
                          </a:solidFill>
                        </a:rPr>
                        <a:t>Дата рождения</a:t>
                      </a:r>
                    </a:p>
                  </a:txBody>
                  <a:tcPr marL="17220" marR="17220" marT="43051" marB="4305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solidFill>
                            <a:srgbClr val="212529"/>
                          </a:solidFill>
                        </a:rPr>
                        <a:t>Цель направления</a:t>
                      </a:r>
                    </a:p>
                  </a:txBody>
                  <a:tcPr marL="17220" marR="17220" marT="43051" marB="4305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solidFill>
                            <a:srgbClr val="212529"/>
                          </a:solidFill>
                        </a:rPr>
                        <a:t>Причина направления</a:t>
                      </a:r>
                    </a:p>
                  </a:txBody>
                  <a:tcPr marL="17220" marR="17220" marT="43051" marB="4305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solidFill>
                            <a:srgbClr val="212529"/>
                          </a:solidFill>
                        </a:rPr>
                        <a:t>Отметка о получении направления родителями</a:t>
                      </a:r>
                    </a:p>
                  </a:txBody>
                  <a:tcPr marL="17220" marR="17220" marT="43051" marB="4305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933">
                <a:tc rowSpan="3">
                  <a:txBody>
                    <a:bodyPr/>
                    <a:lstStyle/>
                    <a:p>
                      <a:pPr algn="l" fontAlgn="t"/>
                      <a:endParaRPr lang="ru-RU" sz="1200" dirty="0">
                        <a:solidFill>
                          <a:srgbClr val="212529"/>
                        </a:solidFill>
                      </a:endParaRPr>
                    </a:p>
                  </a:txBody>
                  <a:tcPr marL="17220" marR="17220" marT="43051" marB="4305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200">
                        <a:solidFill>
                          <a:srgbClr val="212529"/>
                        </a:solidFill>
                      </a:endParaRPr>
                    </a:p>
                  </a:txBody>
                  <a:tcPr marL="17220" marR="17220" marT="43051" marB="4305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200" dirty="0">
                        <a:solidFill>
                          <a:srgbClr val="212529"/>
                        </a:solidFill>
                      </a:endParaRPr>
                    </a:p>
                  </a:txBody>
                  <a:tcPr marL="17220" marR="17220" marT="43051" marB="4305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200" dirty="0">
                        <a:solidFill>
                          <a:srgbClr val="212529"/>
                        </a:solidFill>
                      </a:endParaRPr>
                    </a:p>
                  </a:txBody>
                  <a:tcPr marL="17220" marR="17220" marT="43051" marB="4305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1200">
                        <a:solidFill>
                          <a:srgbClr val="212529"/>
                        </a:solidFill>
                      </a:endParaRPr>
                    </a:p>
                  </a:txBody>
                  <a:tcPr marL="17220" marR="17220" marT="43051" marB="4305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1" dirty="0">
                          <a:solidFill>
                            <a:srgbClr val="212529"/>
                          </a:solidFill>
                        </a:rPr>
                        <a:t>Получено: далее перечень документов, переданных родителям (законным представителям)</a:t>
                      </a:r>
                    </a:p>
                  </a:txBody>
                  <a:tcPr marL="17220" marR="17220" marT="43051" marB="4305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1" dirty="0">
                          <a:solidFill>
                            <a:srgbClr val="212529"/>
                          </a:solidFill>
                        </a:rPr>
                        <a:t>Я, ФИО родителя (законного представителя) пакет документов получил(а).</a:t>
                      </a:r>
                    </a:p>
                  </a:txBody>
                  <a:tcPr marL="17220" marR="17220" marT="43051" marB="4305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1" dirty="0">
                          <a:solidFill>
                            <a:srgbClr val="212529"/>
                          </a:solidFill>
                        </a:rPr>
                        <a:t>"__" ____________ 20__ г.</a:t>
                      </a:r>
                    </a:p>
                    <a:p>
                      <a:pPr algn="l" fontAlgn="t"/>
                      <a:r>
                        <a:rPr lang="ru-RU" sz="2000" b="1" dirty="0">
                          <a:solidFill>
                            <a:srgbClr val="212529"/>
                          </a:solidFill>
                        </a:rPr>
                        <a:t>Подпись:</a:t>
                      </a:r>
                    </a:p>
                    <a:p>
                      <a:pPr algn="l" fontAlgn="t"/>
                      <a:r>
                        <a:rPr lang="ru-RU" sz="2000" b="1" dirty="0">
                          <a:solidFill>
                            <a:srgbClr val="212529"/>
                          </a:solidFill>
                        </a:rPr>
                        <a:t>Расшифровка: _________________</a:t>
                      </a:r>
                    </a:p>
                  </a:txBody>
                  <a:tcPr marL="17220" marR="17220" marT="43051" marB="4305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>Журнал направлений обучающихся на ПМПК по форме:</a:t>
            </a:r>
            <a:endParaRPr kumimoji="0" 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64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Журнал направлений обучающихся на ПМПК по форме: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-1" y="29616"/>
            <a:ext cx="9144001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Согласие родителей (законных представителей) обучающегося 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проведение обследования 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психолого-педагогического сопровождения  ребёнка специалистами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ППк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340768"/>
            <a:ext cx="9144000" cy="49947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Я,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 _____________________________________________________________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ФИО родителя (законного представителя) обучающегося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_________________________________________________________________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(номер, серия паспорта, когда и кем выдан)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являясь родителем (законным представителем)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(нужное подчеркнуть)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__________________________________________________________________________________________________________________________________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(ФИО, класс/группа, в котором/ой обучается обучающийся, дата (</a:t>
            </a:r>
            <a:r>
              <a:rPr kumimoji="0" lang="ru-RU" sz="16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дд.мм.гг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.) рождения)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Выражаю согласие на проведение обследования и психолого-педагогического сопровождения.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333333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"__"________20__г._______________/___________/</a:t>
            </a:r>
            <a:endParaRPr lang="ru-RU" sz="2000" b="1" dirty="0">
              <a:solidFill>
                <a:srgbClr val="333333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подпись)(расшифровка/   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400" dirty="0"/>
              <a:t>Приложение1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Карта развития</a:t>
            </a:r>
          </a:p>
          <a:p>
            <a:pPr algn="ctr">
              <a:buNone/>
            </a:pPr>
            <a:r>
              <a:rPr lang="ru-RU" dirty="0"/>
              <a:t> воспитанника группы компенсирующей направленности для детей с ТНР </a:t>
            </a:r>
          </a:p>
          <a:p>
            <a:pPr algn="ctr">
              <a:buNone/>
            </a:pPr>
            <a:r>
              <a:rPr lang="ru-RU" dirty="0"/>
              <a:t>(название группы)</a:t>
            </a:r>
          </a:p>
          <a:p>
            <a:pPr algn="just">
              <a:buNone/>
            </a:pPr>
            <a:r>
              <a:rPr lang="ru-RU" dirty="0"/>
              <a:t>ФИО ребёнка (в Родительном падеже)</a:t>
            </a:r>
          </a:p>
          <a:p>
            <a:pPr algn="just">
              <a:buNone/>
            </a:pPr>
            <a:r>
              <a:rPr lang="ru-RU" dirty="0"/>
              <a:t>Дата рождения</a:t>
            </a:r>
          </a:p>
          <a:p>
            <a:pPr algn="just">
              <a:buNone/>
            </a:pPr>
            <a:r>
              <a:rPr lang="ru-RU" sz="2000" dirty="0"/>
              <a:t>(Больше ничего не пишем!)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64291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 «Детский сад Планета детства»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ГБОУ СОШ №7 города Похвистнево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8072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Актуальные вопросы организации обучения  детей с ОВЗ на 2021-2022 учебный год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712968" cy="57332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400" dirty="0">
                <a:solidFill>
                  <a:schemeClr val="accent1">
                    <a:lumMod val="50000"/>
                  </a:schemeClr>
                </a:solidFill>
              </a:rPr>
              <a:t>1. Создание и обеспечение  функционирования  психолого-педагогических консилиумов (</a:t>
            </a:r>
            <a:r>
              <a:rPr lang="ru-RU" sz="3400" dirty="0" err="1">
                <a:solidFill>
                  <a:schemeClr val="accent1">
                    <a:lumMod val="50000"/>
                  </a:schemeClr>
                </a:solidFill>
              </a:rPr>
              <a:t>ППк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algn="just"/>
            <a:r>
              <a:rPr lang="ru-RU" sz="3400" dirty="0">
                <a:solidFill>
                  <a:schemeClr val="accent1">
                    <a:lumMod val="50000"/>
                  </a:schemeClr>
                </a:solidFill>
              </a:rPr>
              <a:t>2. Создание оптимальных условий развития, обучения, социализации и адаптации детей посредством психолого-педагогического сопровождения.</a:t>
            </a:r>
          </a:p>
          <a:p>
            <a:pPr algn="just"/>
            <a:r>
              <a:rPr lang="ru-RU" sz="3400" dirty="0">
                <a:solidFill>
                  <a:schemeClr val="accent1">
                    <a:lumMod val="50000"/>
                  </a:schemeClr>
                </a:solidFill>
              </a:rPr>
              <a:t>3. Взаимодействие специалистов ППК и воспитателей групп компенсирующей и комбинированной направленности  по созданию специальных условий для обучения и воспитания детей с ОВЗ, инвалидностью.</a:t>
            </a:r>
          </a:p>
          <a:p>
            <a:pPr algn="just"/>
            <a:r>
              <a:rPr lang="ru-RU" sz="3400" dirty="0">
                <a:solidFill>
                  <a:schemeClr val="accent1">
                    <a:lumMod val="50000"/>
                  </a:schemeClr>
                </a:solidFill>
              </a:rPr>
              <a:t>4. Эффективность коррекционно-развивающей работы с ребенком с ОВЗ.</a:t>
            </a:r>
          </a:p>
          <a:p>
            <a:pPr algn="just"/>
            <a:r>
              <a:rPr lang="ru-RU" sz="3400" dirty="0">
                <a:solidFill>
                  <a:schemeClr val="accent1">
                    <a:lumMod val="50000"/>
                  </a:schemeClr>
                </a:solidFill>
              </a:rPr>
              <a:t>5. Качество оказываемых психолого-педагогических услуг в образовательной организации.</a:t>
            </a:r>
          </a:p>
          <a:p>
            <a:pPr algn="just"/>
            <a:r>
              <a:rPr lang="ru-RU" sz="3400" dirty="0">
                <a:solidFill>
                  <a:schemeClr val="accent1">
                    <a:lumMod val="50000"/>
                  </a:schemeClr>
                </a:solidFill>
              </a:rPr>
              <a:t>6. Создание карты развития воспитанника, получающего психолого-педагогическое сопровождение.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1" y="0"/>
            <a:ext cx="91212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187624" y="23083"/>
            <a:ext cx="7178695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Шапка/официальный бланк ОО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---------------------------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-----------------------------------</a:t>
            </a:r>
            <a:b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306957"/>
            <a:ext cx="9144000" cy="73250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Протокол заседания психолого-педагогического консилиума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наименование ОО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N ____ от "__" __________ 20__ 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Присутствовали: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И.О.Фамилия (должность в ОО, роль в </a:t>
            </a:r>
            <a:r>
              <a:rPr kumimoji="0" lang="ru-RU" b="0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ППк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)_______________________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________________________________________________________________</a:t>
            </a:r>
            <a:endParaRPr kumimoji="0" lang="ru-RU" b="0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 И.О.Фамилия (мать/отец ФИО обучающегося)_______________________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Повестка дня: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1. ...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2. ...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Ход заседания </a:t>
            </a:r>
            <a:r>
              <a:rPr kumimoji="0" lang="ru-RU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ППк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: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.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..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    Решение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ППк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1. ...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2. ...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Приложения (характеристики, представления на обучающегося, результаты продуктивной деятельности обучающегося, копии рабочих тетрадей, контрольных и проверочных работ и другие необходимые материалы):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1. ... 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2. ... 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Председатель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ППк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______________________________________/ И.О.Фамилия/ 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Члены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ППк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 ____________________________________________ /И.О.Фамилия/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Другие присутствующие на заседании: _____________________/И.О.Фамилия /</a:t>
            </a:r>
            <a:b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b="0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Журнал учета заседаний </a:t>
            </a:r>
            <a:r>
              <a:rPr lang="ru-RU" sz="2800" b="1" dirty="0" err="1"/>
              <a:t>ППк</a:t>
            </a:r>
            <a:r>
              <a:rPr lang="ru-RU" sz="2800" b="1" dirty="0"/>
              <a:t> и обучающихся, прошедших </a:t>
            </a:r>
            <a:r>
              <a:rPr lang="ru-RU" sz="2800" b="1" dirty="0" err="1"/>
              <a:t>ППк</a:t>
            </a:r>
            <a:r>
              <a:rPr lang="ru-RU" sz="2800" b="1" dirty="0"/>
              <a:t> по форме: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340767"/>
          <a:ext cx="8280920" cy="22912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4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0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№</a:t>
                      </a:r>
                      <a:endParaRPr lang="en-US" sz="2400" dirty="0"/>
                    </a:p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Дата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Тематика заседания &lt;*&gt;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Вид консилиума (плановый/внеплановый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529"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l" fontAlgn="t"/>
                      <a:endParaRPr lang="ru-RU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l" fontAlgn="t"/>
                      <a:endParaRPr lang="ru-RU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529">
                <a:tc>
                  <a:txBody>
                    <a:bodyPr/>
                    <a:lstStyle/>
                    <a:p>
                      <a:pPr algn="l" fontAlgn="t"/>
                      <a:endParaRPr lang="ru-RU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l" fontAlgn="t"/>
                      <a:endParaRPr lang="ru-RU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l" fontAlgn="t"/>
                      <a:endParaRPr lang="ru-RU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50100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--------------------------------</a:t>
            </a:r>
          </a:p>
          <a:p>
            <a:r>
              <a:rPr lang="ru-RU" b="1" dirty="0"/>
              <a:t>&lt;*&gt; - утверждение плана работы </a:t>
            </a:r>
            <a:r>
              <a:rPr lang="ru-RU" b="1" dirty="0" err="1"/>
              <a:t>ППк</a:t>
            </a:r>
            <a:r>
              <a:rPr lang="ru-RU" b="1" dirty="0"/>
              <a:t>; утверждение плана мероприятий по выявлению обучающихся с особыми образовательными потребностями; проведение комплексного обследования обучающегося; обсуждение результатов комплексного обследования; обсуждение результатов образовательной, воспитательной и коррекционной работы с обучающимся; зачисление обучающихся на коррекционные занятия; направление обучающихся в ПМПК; составление и утверждение индивидуальных образовательных маршрутов (по форме определяемой образовательной организацией); экспертиза адаптированных основных образовательных программ ОО; оценка эффективности и анализ результатов коррекционно-развивающей работы с обучающимися и другие варианты тематик.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1"/>
            <a:ext cx="82089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Журнал регистрации коллегиальных заключений </a:t>
            </a:r>
            <a:r>
              <a:rPr lang="ru-RU" sz="2800" b="1" dirty="0" err="1"/>
              <a:t>ППк</a:t>
            </a:r>
            <a:r>
              <a:rPr lang="ru-RU" sz="2800" b="1" dirty="0"/>
              <a:t> по форме:</a:t>
            </a:r>
          </a:p>
          <a:p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196752"/>
          <a:ext cx="8568952" cy="39534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9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№</a:t>
                      </a:r>
                      <a:r>
                        <a:rPr lang="en-US" sz="2400" dirty="0"/>
                        <a:t> </a:t>
                      </a:r>
                      <a:r>
                        <a:rPr lang="ru-RU" sz="2400" dirty="0" err="1"/>
                        <a:t>п</a:t>
                      </a:r>
                      <a:r>
                        <a:rPr lang="ru-RU" sz="2400" dirty="0"/>
                        <a:t>/</a:t>
                      </a:r>
                      <a:r>
                        <a:rPr lang="ru-RU" sz="2400" dirty="0" err="1"/>
                        <a:t>п</a:t>
                      </a:r>
                      <a:endParaRPr lang="ru-RU" sz="2400" dirty="0"/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ФИО обучающегося, класс/группа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dirty="0"/>
                        <a:t>Дата рождения</a:t>
                      </a:r>
                      <a:endParaRPr lang="ru-RU" sz="2400" b="1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dirty="0"/>
                        <a:t>Инициатор обращения</a:t>
                      </a:r>
                      <a:endParaRPr lang="ru-RU" sz="2400" b="1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dirty="0"/>
                        <a:t>Повод обращения в </a:t>
                      </a:r>
                      <a:r>
                        <a:rPr lang="ru-RU" sz="2400" dirty="0" err="1"/>
                        <a:t>ППк</a:t>
                      </a:r>
                      <a:endParaRPr lang="ru-RU" sz="2400" b="1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dirty="0"/>
                        <a:t>Коллегиальное заключение</a:t>
                      </a:r>
                      <a:endParaRPr lang="ru-RU" sz="2400" b="1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dirty="0"/>
                        <a:t>Результат обращения</a:t>
                      </a:r>
                      <a:endParaRPr lang="ru-RU" sz="2400" b="1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ctr" fontAlgn="t"/>
                      <a:endParaRPr lang="ru-RU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60"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60">
                <a:tc>
                  <a:txBody>
                    <a:bodyPr/>
                    <a:lstStyle/>
                    <a:p>
                      <a:pPr algn="l" fontAlgn="t"/>
                      <a:endParaRPr lang="ru-RU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l" fontAlgn="t"/>
                      <a:endParaRPr lang="ru-RU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l" fontAlgn="t"/>
                      <a:endParaRPr lang="ru-RU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l" fontAlgn="t"/>
                      <a:endParaRPr lang="ru-RU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l" fontAlgn="t"/>
                      <a:endParaRPr lang="ru-RU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l" fontAlgn="t"/>
                      <a:endParaRPr lang="ru-RU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187624" y="-33146"/>
            <a:ext cx="7178695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Шапка/официальный бланк ОО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---------------------------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-----------------------------------</a:t>
            </a:r>
            <a:b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496792"/>
            <a:ext cx="91440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259632" y="384194"/>
            <a:ext cx="6768752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Коллегиальное заключение психолого-педагогического консилиума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(наименование образовательной организации) </a:t>
            </a:r>
            <a:b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63885" y="1312749"/>
            <a:ext cx="8715848" cy="15850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Дата "__" _____________ 20__ года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Общие сведения ФИО обучающегося: ____________________________________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Дата рождения </a:t>
            </a:r>
            <a:r>
              <a:rPr kumimoji="0" lang="ru-RU" sz="1600" b="1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обучающегося:_____Класс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/</a:t>
            </a:r>
            <a:r>
              <a:rPr kumimoji="0" lang="ru-RU" sz="1600" b="1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группа:_____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Образовательная </a:t>
            </a:r>
            <a:r>
              <a:rPr kumimoji="0" lang="ru-RU" sz="1600" b="1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программа:___________________________________________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Причина направления на </a:t>
            </a:r>
            <a:r>
              <a:rPr kumimoji="0" lang="ru-RU" sz="1600" b="1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ППк:__________________________________________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Коллегиальное заключение </a:t>
            </a:r>
            <a:r>
              <a:rPr kumimoji="0" lang="ru-RU" sz="1700" b="1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ППк</a:t>
            </a:r>
            <a:r>
              <a:rPr kumimoji="0" lang="ru-RU" sz="17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2852936"/>
          <a:ext cx="8712968" cy="198616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182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700" dirty="0"/>
                        <a:t>Выводы об имеющихся у ребенка трудностях (без указания диагноза) в развитии, обучении, адаптации (исходя из актуального запроса) и о мерах, необходимых для разрешения этих трудностей, включая определение видов, сроков оказания </a:t>
                      </a:r>
                      <a:r>
                        <a:rPr lang="ru-RU" sz="1700" dirty="0" err="1"/>
                        <a:t>психолого-медико-педагогической</a:t>
                      </a:r>
                      <a:r>
                        <a:rPr lang="ru-RU" sz="1700" dirty="0"/>
                        <a:t> помощи</a:t>
                      </a:r>
                      <a:endParaRPr lang="ru-RU" sz="1700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dirty="0"/>
                        <a:t>Рекомендации педагогам</a:t>
                      </a:r>
                      <a:endParaRPr lang="ru-RU" sz="1700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769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dirty="0"/>
                        <a:t>Рекомендации родителям</a:t>
                      </a:r>
                      <a:endParaRPr lang="ru-RU" sz="1700" dirty="0">
                        <a:solidFill>
                          <a:srgbClr val="212529"/>
                        </a:solidFill>
                      </a:endParaRPr>
                    </a:p>
                  </a:txBody>
                  <a:tcPr marL="25400" marR="254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4905654"/>
            <a:ext cx="9144000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Приложение: (планы коррекционно-развивающей работы, индивидуальный образовательный маршрут и другие необходимые материалы): _________________________________________________________________________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 Председатель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ППк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 _________________________________/ И.О.Фамилия/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 Члены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ППк:__________________________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 /И.О.Фамилия/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6301496"/>
            <a:ext cx="9144000" cy="16619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С решением ознакомлен(а) _____________/(подпись и ФИО (полностью) родителя (законного представителя)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С решением согласен(на) _____________/(подпись и ФИО (полностью) родителя (законного представителя)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 С решением согласен(на) частично, не согласен(на) с пунктами: _____________ ____________________________________/____________________________________________________________ (подпись и ФИО (полностью) родителя (законного представителя) </a:t>
            </a:r>
            <a:b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1092</Words>
  <Application>Microsoft Office PowerPoint</Application>
  <PresentationFormat>Экран (4:3)</PresentationFormat>
  <Paragraphs>145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Georgia</vt:lpstr>
      <vt:lpstr>Roboto</vt:lpstr>
      <vt:lpstr>Times New Roman</vt:lpstr>
      <vt:lpstr>Wingdings</vt:lpstr>
      <vt:lpstr>Тема Office</vt:lpstr>
      <vt:lpstr> «Методическое сопровождение образования детей с ОВЗ »                                      Составили: Беллендир Н.К.                                                                           Осоргина Е.В.  </vt:lpstr>
      <vt:lpstr>Актуальные вопросы организации обучения  детей с ОВЗ на 2021-2022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Приложение1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Окружной семинар «Методическое сопровождение ФГОС ОВЗ в образовательных учреждениях»</dc:title>
  <dc:creator>user</dc:creator>
  <cp:lastModifiedBy>Юлия Ильясова</cp:lastModifiedBy>
  <cp:revision>100</cp:revision>
  <dcterms:created xsi:type="dcterms:W3CDTF">2019-10-02T11:05:50Z</dcterms:created>
  <dcterms:modified xsi:type="dcterms:W3CDTF">2022-02-24T12:07:29Z</dcterms:modified>
</cp:coreProperties>
</file>