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9" r:id="rId4"/>
    <p:sldId id="272" r:id="rId5"/>
    <p:sldId id="266" r:id="rId6"/>
    <p:sldId id="277" r:id="rId7"/>
    <p:sldId id="278" r:id="rId8"/>
    <p:sldId id="267" r:id="rId9"/>
    <p:sldId id="268" r:id="rId10"/>
    <p:sldId id="281" r:id="rId11"/>
    <p:sldId id="286" r:id="rId12"/>
    <p:sldId id="285" r:id="rId13"/>
    <p:sldId id="287" r:id="rId14"/>
    <p:sldId id="27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1" clrIdx="0">
    <p:extLst>
      <p:ext uri="{19B8F6BF-5375-455C-9EA6-DF929625EA0E}">
        <p15:presenceInfo xmlns:p15="http://schemas.microsoft.com/office/powerpoint/2012/main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0099"/>
    <a:srgbClr val="C2D3E8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01" autoAdjust="0"/>
    <p:restoredTop sz="94660"/>
  </p:normalViewPr>
  <p:slideViewPr>
    <p:cSldViewPr>
      <p:cViewPr varScale="1">
        <p:scale>
          <a:sx n="68" d="100"/>
          <a:sy n="68" d="100"/>
        </p:scale>
        <p:origin x="142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пт 11.03.22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пт 11.03.22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пт 11.03.22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пт 11.03.22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пт 11.03.22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пт 11.03.22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пт 11.03.22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пт 11.03.22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пт 11.03.22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пт 11.03.22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пт 11.03.22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пт 11.03.22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71800" y="1484784"/>
            <a:ext cx="3672408" cy="585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27277787-A90C-4699-8386-AB45BC008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5657"/>
            <a:ext cx="8064895" cy="112938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419428E-98E3-4B07-9B55-D703C23B6ADB}"/>
              </a:ext>
            </a:extLst>
          </p:cNvPr>
          <p:cNvSpPr/>
          <p:nvPr/>
        </p:nvSpPr>
        <p:spPr>
          <a:xfrm>
            <a:off x="575556" y="1654641"/>
            <a:ext cx="80648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Предметно-пространственная развивающая среда в группе компенсирующей направленности «Затейники»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32D263C-CF5C-4837-88B1-82CF88AEA1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68" y="2602711"/>
            <a:ext cx="8748464" cy="3722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1073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61986" y="483547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Художественно-эстетическое развитие 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 descr="C:\Users\Admin\Desktop\ппрс\oc3wrQQcaT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071546"/>
            <a:ext cx="7239051" cy="542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3118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146" name="Picture 2" descr="C:\Users\Admin\Desktop\ппрс\76y44bSjaW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857232"/>
            <a:ext cx="7588275" cy="5691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928926" y="214290"/>
            <a:ext cx="36006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kern="0" dirty="0">
                <a:latin typeface="Arial"/>
                <a:cs typeface="Arial"/>
              </a:rPr>
              <a:t>Физическое развитие</a:t>
            </a:r>
            <a:endParaRPr lang="ru-RU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714356"/>
            <a:ext cx="4653045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69234" y="1760130"/>
            <a:ext cx="4500594" cy="2694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4" descr="C:\Users\11\Desktop\Новая папка\P1080817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5" t="29133" r="23813" b="3838"/>
          <a:stretch/>
        </p:blipFill>
        <p:spPr bwMode="auto">
          <a:xfrm>
            <a:off x="2071670" y="3214686"/>
            <a:ext cx="3286148" cy="33717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448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9499D69-E078-402B-8817-58A477236B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62" y="-26179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3D80F4-F88B-4134-8E2C-78C0CCA0C0F4}"/>
              </a:ext>
            </a:extLst>
          </p:cNvPr>
          <p:cNvSpPr txBox="1"/>
          <p:nvPr/>
        </p:nvSpPr>
        <p:spPr>
          <a:xfrm>
            <a:off x="1691680" y="196522"/>
            <a:ext cx="62113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Мини-музей тряпичной куклы «Берегиня»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E712C59-A81D-48C4-A4CB-2B08D2B939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692696"/>
            <a:ext cx="5357109" cy="5873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85915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Лента лицом вверх 3"/>
          <p:cNvSpPr/>
          <p:nvPr/>
        </p:nvSpPr>
        <p:spPr>
          <a:xfrm>
            <a:off x="28956" y="548680"/>
            <a:ext cx="8935532" cy="4464496"/>
          </a:xfrm>
          <a:prstGeom prst="ribbon2">
            <a:avLst>
              <a:gd name="adj1" fmla="val 16667"/>
              <a:gd name="adj2" fmla="val 68054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117188" y="764704"/>
            <a:ext cx="4572000" cy="303993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Главной задачей воспитания дошкольников является создание у детей чувства эмоционального комфорта и психологической защищённости. В детском саду ребёнку важно чувствовать себя любимым и неповторимым. Поэтому важным является и среда, в которой проходит воспитательный процесс.</a:t>
            </a:r>
            <a:endParaRPr lang="ru-RU" sz="2000" b="1" dirty="0">
              <a:solidFill>
                <a:srgbClr val="C00000"/>
              </a:solidFill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5445224"/>
            <a:ext cx="64152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200" b="1" kern="0" dirty="0">
                <a:solidFill>
                  <a:srgbClr val="003366"/>
                </a:solidFill>
                <a:latin typeface="Arial"/>
                <a:cs typeface="Arial"/>
              </a:rPr>
              <a:t>Спасибо за внимание!</a:t>
            </a:r>
            <a:endParaRPr lang="ru-RU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38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88640"/>
            <a:ext cx="3494397" cy="2772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блако 5"/>
          <p:cNvSpPr/>
          <p:nvPr/>
        </p:nvSpPr>
        <p:spPr>
          <a:xfrm>
            <a:off x="857224" y="3287857"/>
            <a:ext cx="6177816" cy="3570143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/>
                <a:ea typeface="Calibri"/>
              </a:rPr>
              <a:t>.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14480" y="4143380"/>
            <a:ext cx="471601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u="sng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Цель</a:t>
            </a:r>
            <a:r>
              <a:rPr lang="ru-RU" sz="20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: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</a:rPr>
              <a:t> Моделирование предметно-пространственной развивающей среды, способствующей гармоничному развитию и саморазвитию детей с последующим ее формированием и доведением соответствия близким по требованиям ФГОС ДО</a:t>
            </a:r>
            <a:endParaRPr lang="ru-RU" sz="2000" b="1" i="1" dirty="0"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4651" y="69269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  <a:latin typeface="Times New Roman"/>
                <a:ea typeface="Calibri"/>
              </a:rPr>
              <a:t>«Дети должны жить в мире красоты, игры, сказки, музыки, рисунка, фантазии, творчества. Этот мир должен окружать ребенка…» В. Сухомлинский 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26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64162E-6 L -2.77778E-6 -0.09341 C -2.77778E-6 -0.13549 0.229 -0.18636 0.41476 -0.18636 L 0.83004 -0.18636 " pathEditMode="relative" rAng="0" ptsTypes="FfFF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93" y="-9318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98844E-6 L 3.61111E-6 -0.09619 C 3.61111E-6 -0.13873 0.22656 -0.19122 0.41059 -0.19122 L 0.82187 -0.19122 " pathEditMode="relative" rAng="0" ptsTypes="FfFF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94" y="-95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55576" y="332656"/>
            <a:ext cx="76328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Развивающая предметно-пространственная среда должна быть: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659285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  <a:buFont typeface="Wingdings" pitchFamily="2" charset="2"/>
              <a:buChar char="l"/>
            </a:pPr>
            <a:r>
              <a:rPr lang="ru-RU" sz="2800" b="1" kern="0" dirty="0">
                <a:solidFill>
                  <a:srgbClr val="800000"/>
                </a:solidFill>
                <a:latin typeface="Arial"/>
                <a:cs typeface="Arial"/>
              </a:rPr>
              <a:t>Содержательно-насыщенной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  <a:buFont typeface="Wingdings" pitchFamily="2" charset="2"/>
              <a:buChar char="l"/>
            </a:pPr>
            <a:r>
              <a:rPr lang="ru-RU" sz="2800" b="1" kern="0" dirty="0">
                <a:solidFill>
                  <a:srgbClr val="800000"/>
                </a:solidFill>
                <a:latin typeface="Arial"/>
                <a:cs typeface="Arial"/>
              </a:rPr>
              <a:t>Полифункциональной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  <a:buFont typeface="Wingdings" pitchFamily="2" charset="2"/>
              <a:buChar char="l"/>
            </a:pPr>
            <a:r>
              <a:rPr lang="ru-RU" sz="2800" b="1" kern="0" dirty="0">
                <a:solidFill>
                  <a:srgbClr val="800000"/>
                </a:solidFill>
                <a:latin typeface="Arial"/>
                <a:cs typeface="Arial"/>
              </a:rPr>
              <a:t>Трансформируемой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  <a:buFont typeface="Wingdings" pitchFamily="2" charset="2"/>
              <a:buChar char="l"/>
            </a:pPr>
            <a:r>
              <a:rPr lang="ru-RU" sz="2800" b="1" kern="0" dirty="0">
                <a:solidFill>
                  <a:srgbClr val="800000"/>
                </a:solidFill>
                <a:latin typeface="Arial"/>
                <a:cs typeface="Arial"/>
              </a:rPr>
              <a:t>Вариативной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  <a:buFont typeface="Wingdings" pitchFamily="2" charset="2"/>
              <a:buChar char="l"/>
            </a:pPr>
            <a:r>
              <a:rPr lang="ru-RU" sz="2800" b="1" kern="0" dirty="0">
                <a:solidFill>
                  <a:srgbClr val="800000"/>
                </a:solidFill>
                <a:latin typeface="Arial"/>
                <a:cs typeface="Arial"/>
              </a:rPr>
              <a:t>Доступной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  <a:buFont typeface="Wingdings" pitchFamily="2" charset="2"/>
              <a:buChar char="l"/>
            </a:pPr>
            <a:r>
              <a:rPr lang="ru-RU" sz="2800" b="1" kern="0" dirty="0">
                <a:solidFill>
                  <a:srgbClr val="800000"/>
                </a:solidFill>
                <a:latin typeface="Arial"/>
                <a:cs typeface="Arial"/>
              </a:rPr>
              <a:t>Безопасной </a:t>
            </a:r>
          </a:p>
        </p:txBody>
      </p:sp>
    </p:spTree>
    <p:extLst>
      <p:ext uri="{BB962C8B-B14F-4D97-AF65-F5344CB8AC3E}">
        <p14:creationId xmlns:p14="http://schemas.microsoft.com/office/powerpoint/2010/main" val="204348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34033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31640" y="188640"/>
            <a:ext cx="57241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  <a:t>Познавательное развитие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8" name="Picture 2" descr="C:\Users\Admin\Desktop\ппрс\h17wMVe13J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2" y="1807629"/>
            <a:ext cx="4591635" cy="4861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00DD76E-8263-4548-B7AD-1A66433313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659" y="838945"/>
            <a:ext cx="3851920" cy="51358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6683F3-C3AD-4AC7-8C46-565D2BC36D15}"/>
              </a:ext>
            </a:extLst>
          </p:cNvPr>
          <p:cNvSpPr txBox="1"/>
          <p:nvPr/>
        </p:nvSpPr>
        <p:spPr>
          <a:xfrm>
            <a:off x="586384" y="1345964"/>
            <a:ext cx="3590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Математический уголок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2876C8-058D-475C-A6E0-B9C25B612B10}"/>
              </a:ext>
            </a:extLst>
          </p:cNvPr>
          <p:cNvSpPr txBox="1"/>
          <p:nvPr/>
        </p:nvSpPr>
        <p:spPr>
          <a:xfrm>
            <a:off x="5104790" y="5932645"/>
            <a:ext cx="3705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конструирования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905662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2880" y="49346"/>
            <a:ext cx="9144000" cy="6858000"/>
          </a:xfrm>
          <a:prstGeom prst="rect">
            <a:avLst/>
          </a:prstGeom>
        </p:spPr>
      </p:pic>
      <p:pic>
        <p:nvPicPr>
          <p:cNvPr id="7" name="Picture 2" descr="C:\Users\Admin\Desktop\ппрс\JpU9GPw8ZGk.jpg">
            <a:extLst>
              <a:ext uri="{FF2B5EF4-FFF2-40B4-BE49-F238E27FC236}">
                <a16:creationId xmlns:a16="http://schemas.microsoft.com/office/drawing/2014/main" id="{1AD8DF31-71CC-4AD6-A1FF-07666D2BD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785794"/>
            <a:ext cx="4026308" cy="5767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69CF19D-986E-41CE-A15D-9AC2CBFA7A8A}"/>
              </a:ext>
            </a:extLst>
          </p:cNvPr>
          <p:cNvSpPr txBox="1"/>
          <p:nvPr/>
        </p:nvSpPr>
        <p:spPr>
          <a:xfrm>
            <a:off x="5189997" y="275315"/>
            <a:ext cx="3361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Экологический уголок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110E6EE-09B9-4DB9-9257-4F34FEEED2A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" t="-126" r="10794" b="126"/>
          <a:stretch/>
        </p:blipFill>
        <p:spPr>
          <a:xfrm>
            <a:off x="191378" y="820430"/>
            <a:ext cx="4357742" cy="2928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C:\Users\Admin\Desktop\ппрс\yiqKmAbO34U.jpg">
            <a:extLst>
              <a:ext uri="{FF2B5EF4-FFF2-40B4-BE49-F238E27FC236}">
                <a16:creationId xmlns:a16="http://schemas.microsoft.com/office/drawing/2014/main" id="{C9CF785E-BBB3-4D64-AFE6-E46D8BD2D9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/>
          <a:srcRect l="9293" t="42864" r="2853" b="15145"/>
          <a:stretch/>
        </p:blipFill>
        <p:spPr bwMode="auto">
          <a:xfrm>
            <a:off x="191378" y="3749197"/>
            <a:ext cx="4236606" cy="28421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4C2CEF-546A-4D1B-9FD4-E31F22BEDE44}"/>
              </a:ext>
            </a:extLst>
          </p:cNvPr>
          <p:cNvSpPr txBox="1"/>
          <p:nvPr/>
        </p:nvSpPr>
        <p:spPr>
          <a:xfrm>
            <a:off x="533457" y="300287"/>
            <a:ext cx="3552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Патриотический уголок</a:t>
            </a:r>
          </a:p>
        </p:txBody>
      </p:sp>
    </p:spTree>
    <p:extLst>
      <p:ext uri="{BB962C8B-B14F-4D97-AF65-F5344CB8AC3E}">
        <p14:creationId xmlns:p14="http://schemas.microsoft.com/office/powerpoint/2010/main" val="419225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311959" y="149562"/>
            <a:ext cx="26100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Речевое развитие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Admin\Desktop\ппрс\yiqKmAbO34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4163" y="667686"/>
            <a:ext cx="4392800" cy="6165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6790941" y="285728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endParaRPr lang="ru-RU" sz="2400" kern="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37283B3-673C-4F68-A0A9-7DB18EEDA2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071" y="3284984"/>
            <a:ext cx="2104983" cy="2476451"/>
          </a:xfrm>
          <a:prstGeom prst="snip2Same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B785C91-B7B1-4EBF-B9F7-8B3966DF828F}"/>
              </a:ext>
            </a:extLst>
          </p:cNvPr>
          <p:cNvSpPr txBox="1"/>
          <p:nvPr/>
        </p:nvSpPr>
        <p:spPr>
          <a:xfrm>
            <a:off x="5071135" y="718586"/>
            <a:ext cx="3457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юного читателя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ED75350-EA36-4479-B8DB-35FCAAA740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119" y="1192225"/>
            <a:ext cx="4158178" cy="5544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925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31032" y="221442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  <a:t>Социально-коммуникативное развитие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95"/>
          <a:stretch/>
        </p:blipFill>
        <p:spPr>
          <a:xfrm>
            <a:off x="4427984" y="715826"/>
            <a:ext cx="4579142" cy="3626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A35108-A32B-4FEF-8F5C-5B20C51ADBA8}"/>
              </a:ext>
            </a:extLst>
          </p:cNvPr>
          <p:cNvSpPr txBox="1"/>
          <p:nvPr/>
        </p:nvSpPr>
        <p:spPr>
          <a:xfrm>
            <a:off x="5746916" y="4342323"/>
            <a:ext cx="2572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больница</a:t>
            </a:r>
          </a:p>
        </p:txBody>
      </p:sp>
      <p:pic>
        <p:nvPicPr>
          <p:cNvPr id="9" name="Picture 2" descr="C:\Users\Admin\Desktop\ппрс\Wlq46Llk6nk.jpg">
            <a:extLst>
              <a:ext uri="{FF2B5EF4-FFF2-40B4-BE49-F238E27FC236}">
                <a16:creationId xmlns:a16="http://schemas.microsoft.com/office/drawing/2014/main" id="{0176AF40-2805-42A7-BA56-960214DB6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4882" y="3110367"/>
            <a:ext cx="4760940" cy="3626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2234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214" y="-4722"/>
            <a:ext cx="9144000" cy="6858000"/>
          </a:xfrm>
          <a:prstGeom prst="rect">
            <a:avLst/>
          </a:prstGeom>
        </p:spPr>
      </p:pic>
      <p:pic>
        <p:nvPicPr>
          <p:cNvPr id="6" name="Рисунок 5" descr="FlC0_prS87E.jpg">
            <a:extLst>
              <a:ext uri="{FF2B5EF4-FFF2-40B4-BE49-F238E27FC236}">
                <a16:creationId xmlns:a16="http://schemas.microsoft.com/office/drawing/2014/main" id="{86028068-9731-4678-9D75-CE1C3DB2FFA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7973" y="836712"/>
            <a:ext cx="4508798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C:\Users\Admin\Desktop\ппрс\4JgNGx2693Y.jpg">
            <a:extLst>
              <a:ext uri="{FF2B5EF4-FFF2-40B4-BE49-F238E27FC236}">
                <a16:creationId xmlns:a16="http://schemas.microsoft.com/office/drawing/2014/main" id="{19DFAFA2-2135-44C4-891A-428B72BBB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3940" y="1700808"/>
            <a:ext cx="4112087" cy="4901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0D055FF-B75D-466D-BC69-252E5148BFF2}"/>
              </a:ext>
            </a:extLst>
          </p:cNvPr>
          <p:cNvSpPr txBox="1"/>
          <p:nvPr/>
        </p:nvSpPr>
        <p:spPr>
          <a:xfrm>
            <a:off x="3134212" y="255366"/>
            <a:ext cx="3670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Дочки-матери</a:t>
            </a:r>
          </a:p>
        </p:txBody>
      </p:sp>
    </p:spTree>
    <p:extLst>
      <p:ext uri="{BB962C8B-B14F-4D97-AF65-F5344CB8AC3E}">
        <p14:creationId xmlns:p14="http://schemas.microsoft.com/office/powerpoint/2010/main" val="1665502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7376"/>
            <a:ext cx="9144000" cy="6858000"/>
          </a:xfrm>
          <a:prstGeom prst="rect">
            <a:avLst/>
          </a:prstGeom>
        </p:spPr>
      </p:pic>
      <p:pic>
        <p:nvPicPr>
          <p:cNvPr id="7" name="Рисунок 6" descr="dA7YJvH9Joc.jpg">
            <a:extLst>
              <a:ext uri="{FF2B5EF4-FFF2-40B4-BE49-F238E27FC236}">
                <a16:creationId xmlns:a16="http://schemas.microsoft.com/office/drawing/2014/main" id="{8E8F8A06-18A1-4992-A020-7D88EE0DBD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075836"/>
            <a:ext cx="3186121" cy="5541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E1D786-668C-425A-9DB0-82F17897F611}"/>
              </a:ext>
            </a:extLst>
          </p:cNvPr>
          <p:cNvSpPr txBox="1"/>
          <p:nvPr/>
        </p:nvSpPr>
        <p:spPr>
          <a:xfrm>
            <a:off x="155921" y="377545"/>
            <a:ext cx="4273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юного автомобилиста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24854BE-BC26-43F4-9DB2-A496116A4D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848" y="1899327"/>
            <a:ext cx="4292687" cy="4581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4E0455E-AF3A-4477-92E2-CBB7CE1F8847}"/>
              </a:ext>
            </a:extLst>
          </p:cNvPr>
          <p:cNvSpPr txBox="1"/>
          <p:nvPr/>
        </p:nvSpPr>
        <p:spPr>
          <a:xfrm>
            <a:off x="5580112" y="1437662"/>
            <a:ext cx="2563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чаепития</a:t>
            </a:r>
          </a:p>
        </p:txBody>
      </p:sp>
    </p:spTree>
    <p:extLst>
      <p:ext uri="{BB962C8B-B14F-4D97-AF65-F5344CB8AC3E}">
        <p14:creationId xmlns:p14="http://schemas.microsoft.com/office/powerpoint/2010/main" val="15387870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155</Words>
  <Application>Microsoft Office PowerPoint</Application>
  <PresentationFormat>Экран (4:3)</PresentationFormat>
  <Paragraphs>28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ulia</dc:creator>
  <cp:lastModifiedBy>Пользователь</cp:lastModifiedBy>
  <cp:revision>61</cp:revision>
  <cp:lastPrinted>2017-11-06T14:12:21Z</cp:lastPrinted>
  <dcterms:created xsi:type="dcterms:W3CDTF">2017-02-16T16:39:57Z</dcterms:created>
  <dcterms:modified xsi:type="dcterms:W3CDTF">2022-03-11T11:22:14Z</dcterms:modified>
</cp:coreProperties>
</file>