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udio/unknown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0"/>
    <p:restoredTop sz="94660"/>
  </p:normalViewPr>
  <p:slideViewPr>
    <p:cSldViewPr>
      <p:cViewPr varScale="1">
        <p:scale>
          <a:sx n="47" d="100"/>
          <a:sy n="47" d="100"/>
        </p:scale>
        <p:origin x="-165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8EB9614-905E-43C3-9D2F-22676B5DACA6}" type="datetimeFigureOut">
              <a:rPr lang="ru-RU"/>
              <a:pPr>
                <a:defRPr/>
              </a:pPr>
              <a:t>18.03.2017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407B92D0-64A3-45B1-9897-E7CAB1F52A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EEFA3D0-E4C7-4C41-8B7E-6C657B840416}" type="slidenum">
              <a:rPr lang="ru-RU" smtClean="0"/>
              <a:pPr/>
              <a:t>7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E4812E-F376-40CC-A6ED-BD7265BF2B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93FFD3-E645-43EC-BD3A-E6A491D098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A6F9BE-52D8-48F7-8228-3940A8629F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74E767-0E89-4F6E-8C64-84663BE1D3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C3C03-5C17-43B9-A711-52D34B5E90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C07FE4-588D-41A7-A7A9-29BE72F2CE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C588BA-61F4-4856-9F64-DD765FABD5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6E8268-83A5-4911-BC0A-31904883E6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D5342E-E415-4C58-BCC5-E2DD5CC6CF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85BEA8-177C-4598-9F10-846EA9A081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B575F-F868-4B05-BE5B-B2EB1A1D41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063F00E-1050-446D-832E-9EB8D641EF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3" Type="http://schemas.openxmlformats.org/officeDocument/2006/relationships/image" Target="../media/image4.gif"/><Relationship Id="rId7" Type="http://schemas.openxmlformats.org/officeDocument/2006/relationships/image" Target="../media/image13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gif"/><Relationship Id="rId11" Type="http://schemas.openxmlformats.org/officeDocument/2006/relationships/image" Target="../media/image20.gif"/><Relationship Id="rId5" Type="http://schemas.openxmlformats.org/officeDocument/2006/relationships/image" Target="../media/image12.gif"/><Relationship Id="rId10" Type="http://schemas.openxmlformats.org/officeDocument/2006/relationships/image" Target="../media/image21.png"/><Relationship Id="rId4" Type="http://schemas.openxmlformats.org/officeDocument/2006/relationships/image" Target="../media/image35.gif"/><Relationship Id="rId9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gif"/><Relationship Id="rId3" Type="http://schemas.openxmlformats.org/officeDocument/2006/relationships/image" Target="../media/image24.gif"/><Relationship Id="rId7" Type="http://schemas.openxmlformats.org/officeDocument/2006/relationships/image" Target="../media/image7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gif"/><Relationship Id="rId5" Type="http://schemas.openxmlformats.org/officeDocument/2006/relationships/image" Target="../media/image38.gif"/><Relationship Id="rId10" Type="http://schemas.openxmlformats.org/officeDocument/2006/relationships/image" Target="../media/image41.gif"/><Relationship Id="rId4" Type="http://schemas.openxmlformats.org/officeDocument/2006/relationships/image" Target="../media/image25.gif"/><Relationship Id="rId9" Type="http://schemas.openxmlformats.org/officeDocument/2006/relationships/image" Target="../media/image10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3.jpeg"/><Relationship Id="rId7" Type="http://schemas.openxmlformats.org/officeDocument/2006/relationships/image" Target="../media/image7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gif"/><Relationship Id="rId4" Type="http://schemas.openxmlformats.org/officeDocument/2006/relationships/image" Target="../media/image4.gif"/><Relationship Id="rId9" Type="http://schemas.openxmlformats.org/officeDocument/2006/relationships/image" Target="../media/image9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gif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gif"/><Relationship Id="rId3" Type="http://schemas.openxmlformats.org/officeDocument/2006/relationships/image" Target="../media/image15.gif"/><Relationship Id="rId7" Type="http://schemas.openxmlformats.org/officeDocument/2006/relationships/image" Target="../media/image19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gif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gif"/><Relationship Id="rId3" Type="http://schemas.openxmlformats.org/officeDocument/2006/relationships/image" Target="../media/image23.gif"/><Relationship Id="rId7" Type="http://schemas.openxmlformats.org/officeDocument/2006/relationships/image" Target="../media/image27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gif"/><Relationship Id="rId5" Type="http://schemas.openxmlformats.org/officeDocument/2006/relationships/image" Target="../media/image25.gif"/><Relationship Id="rId4" Type="http://schemas.openxmlformats.org/officeDocument/2006/relationships/image" Target="../media/image24.gif"/><Relationship Id="rId9" Type="http://schemas.openxmlformats.org/officeDocument/2006/relationships/image" Target="../media/image16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4.gif"/><Relationship Id="rId7" Type="http://schemas.openxmlformats.org/officeDocument/2006/relationships/image" Target="../media/image16.gif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gif"/><Relationship Id="rId5" Type="http://schemas.openxmlformats.org/officeDocument/2006/relationships/image" Target="../media/image29.gif"/><Relationship Id="rId4" Type="http://schemas.openxmlformats.org/officeDocument/2006/relationships/image" Target="../media/image13.gif"/><Relationship Id="rId9" Type="http://schemas.openxmlformats.org/officeDocument/2006/relationships/audio" Target="../media/audio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bin"/><Relationship Id="rId4" Type="http://schemas.openxmlformats.org/officeDocument/2006/relationships/image" Target="../media/image3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7088" y="404813"/>
            <a:ext cx="7745412" cy="17541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5400" b="1" dirty="0">
                <a:solidFill>
                  <a:srgbClr val="0070C0"/>
                </a:solidFill>
                <a:latin typeface="Segoe Script" pitchFamily="34" charset="0"/>
              </a:rPr>
              <a:t>   « М</a:t>
            </a:r>
            <a:r>
              <a:rPr lang="ru-RU" sz="5400" b="1" dirty="0">
                <a:solidFill>
                  <a:srgbClr val="FFC000"/>
                </a:solidFill>
                <a:latin typeface="Segoe Script" pitchFamily="34" charset="0"/>
              </a:rPr>
              <a:t>о</a:t>
            </a:r>
            <a:r>
              <a:rPr lang="ru-RU" sz="5400" b="1" dirty="0">
                <a:solidFill>
                  <a:schemeClr val="accent6">
                    <a:lumMod val="75000"/>
                  </a:schemeClr>
                </a:solidFill>
                <a:latin typeface="Segoe Script" pitchFamily="34" charset="0"/>
              </a:rPr>
              <a:t>и </a:t>
            </a:r>
            <a:r>
              <a:rPr lang="ru-RU" sz="5400" b="1" dirty="0">
                <a:solidFill>
                  <a:srgbClr val="FF0000"/>
                </a:solidFill>
                <a:latin typeface="Segoe Script" pitchFamily="34" charset="0"/>
              </a:rPr>
              <a:t>п</a:t>
            </a:r>
            <a:r>
              <a:rPr lang="ru-RU" sz="54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Segoe Script" pitchFamily="34" charset="0"/>
              </a:rPr>
              <a:t>е</a:t>
            </a:r>
            <a:r>
              <a:rPr lang="ru-RU" sz="5400" b="1" dirty="0">
                <a:solidFill>
                  <a:schemeClr val="bg2">
                    <a:lumMod val="90000"/>
                  </a:schemeClr>
                </a:solidFill>
                <a:latin typeface="Segoe Script" pitchFamily="34" charset="0"/>
              </a:rPr>
              <a:t>р</a:t>
            </a:r>
            <a:r>
              <a:rPr lang="ru-RU" sz="5400" b="1" dirty="0">
                <a:solidFill>
                  <a:srgbClr val="92D050"/>
                </a:solidFill>
                <a:latin typeface="Segoe Script" pitchFamily="34" charset="0"/>
              </a:rPr>
              <a:t>в</a:t>
            </a:r>
            <a:r>
              <a:rPr lang="ru-RU" sz="5400" b="1" dirty="0">
                <a:solidFill>
                  <a:srgbClr val="FFC000"/>
                </a:solidFill>
                <a:latin typeface="Segoe Script" pitchFamily="34" charset="0"/>
              </a:rPr>
              <a:t>ы</a:t>
            </a:r>
            <a:r>
              <a:rPr lang="ru-RU" sz="54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Segoe Script" pitchFamily="34" charset="0"/>
              </a:rPr>
              <a:t>е</a:t>
            </a:r>
          </a:p>
          <a:p>
            <a:pPr>
              <a:defRPr/>
            </a:pPr>
            <a:r>
              <a:rPr lang="ru-RU" sz="5400" b="1" dirty="0">
                <a:solidFill>
                  <a:schemeClr val="bg2">
                    <a:lumMod val="90000"/>
                  </a:schemeClr>
                </a:solidFill>
                <a:latin typeface="Segoe Script" pitchFamily="34" charset="0"/>
              </a:rPr>
              <a:t>з</a:t>
            </a:r>
            <a:r>
              <a:rPr lang="ru-RU" sz="5400" b="1" dirty="0">
                <a:solidFill>
                  <a:srgbClr val="FFC000"/>
                </a:solidFill>
                <a:latin typeface="Segoe Script" pitchFamily="34" charset="0"/>
              </a:rPr>
              <a:t>н</a:t>
            </a:r>
            <a:r>
              <a:rPr lang="ru-RU" sz="5400" b="1" dirty="0">
                <a:solidFill>
                  <a:srgbClr val="FF0000"/>
                </a:solidFill>
                <a:latin typeface="Segoe Script" pitchFamily="34" charset="0"/>
              </a:rPr>
              <a:t>а</a:t>
            </a:r>
            <a:r>
              <a:rPr lang="ru-RU" sz="54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Segoe Script" pitchFamily="34" charset="0"/>
              </a:rPr>
              <a:t>н</a:t>
            </a:r>
            <a:r>
              <a:rPr lang="ru-RU" sz="5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Segoe Script" pitchFamily="34" charset="0"/>
              </a:rPr>
              <a:t>и</a:t>
            </a:r>
            <a:r>
              <a:rPr lang="ru-RU" sz="5400" b="1" dirty="0">
                <a:solidFill>
                  <a:srgbClr val="7030A0"/>
                </a:solidFill>
                <a:latin typeface="Segoe Script" pitchFamily="34" charset="0"/>
              </a:rPr>
              <a:t>я </a:t>
            </a:r>
            <a:r>
              <a:rPr lang="ru-RU" sz="54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Segoe Script" pitchFamily="34" charset="0"/>
              </a:rPr>
              <a:t>о </a:t>
            </a:r>
            <a:r>
              <a:rPr lang="ru-RU" sz="5400" b="1" dirty="0">
                <a:solidFill>
                  <a:srgbClr val="00B050"/>
                </a:solidFill>
                <a:latin typeface="Segoe Script" pitchFamily="34" charset="0"/>
              </a:rPr>
              <a:t>м</a:t>
            </a:r>
            <a:r>
              <a:rPr lang="ru-RU" sz="5400" b="1" dirty="0">
                <a:solidFill>
                  <a:srgbClr val="FFC000"/>
                </a:solidFill>
                <a:latin typeface="Segoe Script" pitchFamily="34" charset="0"/>
              </a:rPr>
              <a:t>у</a:t>
            </a:r>
            <a:r>
              <a:rPr lang="ru-RU" sz="54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Segoe Script" pitchFamily="34" charset="0"/>
              </a:rPr>
              <a:t>з</a:t>
            </a:r>
            <a:r>
              <a:rPr lang="ru-RU" sz="5400" b="1" dirty="0">
                <a:solidFill>
                  <a:srgbClr val="00B0F0"/>
                </a:solidFill>
                <a:latin typeface="Segoe Script" pitchFamily="34" charset="0"/>
              </a:rPr>
              <a:t>ы</a:t>
            </a:r>
            <a:r>
              <a:rPr lang="ru-RU" sz="5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egoe Script" pitchFamily="34" charset="0"/>
              </a:rPr>
              <a:t>к</a:t>
            </a:r>
            <a:r>
              <a:rPr lang="ru-RU" sz="5400" b="1" dirty="0">
                <a:solidFill>
                  <a:srgbClr val="FFC000"/>
                </a:solidFill>
                <a:latin typeface="Segoe Script" pitchFamily="34" charset="0"/>
              </a:rPr>
              <a:t>е</a:t>
            </a:r>
            <a:r>
              <a:rPr lang="ru-RU" sz="5400" b="1" dirty="0">
                <a:solidFill>
                  <a:srgbClr val="7030A0"/>
                </a:solidFill>
                <a:latin typeface="Segoe Script" pitchFamily="34" charset="0"/>
              </a:rPr>
              <a:t> </a:t>
            </a:r>
            <a:r>
              <a:rPr lang="ru-RU" sz="5400" b="1" dirty="0">
                <a:solidFill>
                  <a:srgbClr val="FF0000"/>
                </a:solidFill>
                <a:latin typeface="Segoe Script" pitchFamily="34" charset="0"/>
              </a:rPr>
              <a:t>»</a:t>
            </a:r>
          </a:p>
        </p:txBody>
      </p:sp>
      <p:pic>
        <p:nvPicPr>
          <p:cNvPr id="2051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35188"/>
            <a:ext cx="9050338" cy="352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771775" y="5954713"/>
            <a:ext cx="3714750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i="1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Калита</a:t>
            </a:r>
            <a:r>
              <a:rPr lang="ru-RU" sz="2000" i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Е.А. учитель музыки</a:t>
            </a:r>
          </a:p>
          <a:p>
            <a:pPr>
              <a:defRPr/>
            </a:pPr>
            <a:r>
              <a:rPr lang="ru-RU" sz="2000" i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  ГОУ СОШ 922 </a:t>
            </a:r>
            <a:r>
              <a:rPr lang="ru-RU" sz="2000" i="1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г.Москва</a:t>
            </a:r>
            <a:endParaRPr lang="ru-RU" sz="2000" i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Вертикальный свиток 2"/>
          <p:cNvSpPr/>
          <p:nvPr/>
        </p:nvSpPr>
        <p:spPr>
          <a:xfrm>
            <a:off x="971550" y="104775"/>
            <a:ext cx="6408738" cy="295275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170" dirty="0"/>
              <a:t>Расселись музыканты на поляне,</a:t>
            </a:r>
          </a:p>
          <a:p>
            <a:pPr algn="ctr">
              <a:defRPr/>
            </a:pPr>
            <a:r>
              <a:rPr lang="ru-RU" sz="2170" dirty="0"/>
              <a:t>Теперь –то все они про ноты знают.</a:t>
            </a:r>
          </a:p>
          <a:p>
            <a:pPr algn="ctr">
              <a:defRPr/>
            </a:pPr>
            <a:r>
              <a:rPr lang="ru-RU" sz="2170" dirty="0"/>
              <a:t>Они концерт по нотам бойко исполняют.</a:t>
            </a:r>
          </a:p>
          <a:p>
            <a:pPr algn="ctr">
              <a:defRPr/>
            </a:pPr>
            <a:r>
              <a:rPr lang="ru-RU" sz="2170" dirty="0"/>
              <a:t>В оркестре музыканты  дружно играют,</a:t>
            </a:r>
          </a:p>
          <a:p>
            <a:pPr algn="ctr">
              <a:defRPr/>
            </a:pPr>
            <a:r>
              <a:rPr lang="ru-RU" sz="2170" dirty="0"/>
              <a:t>А один артист всех за собою увлекает,</a:t>
            </a:r>
          </a:p>
          <a:p>
            <a:pPr algn="ctr">
              <a:defRPr/>
            </a:pPr>
            <a:r>
              <a:rPr lang="ru-RU" sz="2170" dirty="0"/>
              <a:t>Он называется………..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578350" y="2214563"/>
            <a:ext cx="2125663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b="1">
                <a:solidFill>
                  <a:schemeClr val="bg1"/>
                </a:solidFill>
              </a:rPr>
              <a:t>солист</a:t>
            </a:r>
          </a:p>
        </p:txBody>
      </p:sp>
      <p:pic>
        <p:nvPicPr>
          <p:cNvPr id="11269" name="Рисунок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56550" y="5153025"/>
            <a:ext cx="1335088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Рисунок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04013" y="5407025"/>
            <a:ext cx="1692275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Рисунок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51513" y="5292725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Рисунок 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62663" y="4873625"/>
            <a:ext cx="7810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3" name="Рисунок 9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956550" y="4778375"/>
            <a:ext cx="1228725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4" name="Рисунок 10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000625" y="4702175"/>
            <a:ext cx="85725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5" name="Рисунок 11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578350" y="4476750"/>
            <a:ext cx="135255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6" name="Рисунок 12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354138" y="3517900"/>
            <a:ext cx="1949450" cy="195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7" name="Рисунок 13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rot="4441017">
            <a:off x="2206625" y="3713163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свиток 1"/>
          <p:cNvSpPr/>
          <p:nvPr/>
        </p:nvSpPr>
        <p:spPr>
          <a:xfrm>
            <a:off x="2124075" y="0"/>
            <a:ext cx="4140200" cy="1800225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140" dirty="0"/>
              <a:t>Вот звери  наши загрустили,</a:t>
            </a:r>
          </a:p>
          <a:p>
            <a:pPr algn="ctr">
              <a:defRPr/>
            </a:pPr>
            <a:r>
              <a:rPr lang="ru-RU" sz="2140" dirty="0"/>
              <a:t>И инструменты положили.</a:t>
            </a:r>
          </a:p>
          <a:p>
            <a:pPr algn="ctr">
              <a:defRPr/>
            </a:pPr>
            <a:r>
              <a:rPr lang="ru-RU" sz="2140" dirty="0"/>
              <a:t>Стоят, гадают: как же так!!!</a:t>
            </a:r>
          </a:p>
          <a:p>
            <a:pPr algn="ctr">
              <a:defRPr/>
            </a:pPr>
            <a:r>
              <a:rPr lang="ru-RU" sz="2140" dirty="0"/>
              <a:t>Не зазвучит оркестр никак!!!</a:t>
            </a:r>
          </a:p>
        </p:txBody>
      </p:sp>
      <p:sp>
        <p:nvSpPr>
          <p:cNvPr id="3" name="Управляющая кнопка: справка 2">
            <a:hlinkClick r:id="" action="ppaction://noaction" highlightClick="1">
              <a:snd r:embed="rId2" name="drumroll.wav" builtIn="1"/>
            </a:hlinkClick>
          </p:cNvPr>
          <p:cNvSpPr/>
          <p:nvPr/>
        </p:nvSpPr>
        <p:spPr>
          <a:xfrm>
            <a:off x="460375" y="2276475"/>
            <a:ext cx="1042988" cy="1042988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835150" y="2276475"/>
            <a:ext cx="6383338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 i="1">
                <a:solidFill>
                  <a:srgbClr val="0070C0"/>
                </a:solidFill>
              </a:rPr>
              <a:t>Чтобы слаженно играть,</a:t>
            </a:r>
          </a:p>
          <a:p>
            <a:r>
              <a:rPr lang="ru-RU" sz="3600" b="1" i="1">
                <a:solidFill>
                  <a:srgbClr val="0070C0"/>
                </a:solidFill>
              </a:rPr>
              <a:t>Кого же надо им позвать</a:t>
            </a:r>
            <a:r>
              <a:rPr lang="en-US" sz="3600" b="1" i="1">
                <a:solidFill>
                  <a:srgbClr val="0070C0"/>
                </a:solidFill>
              </a:rPr>
              <a:t>?</a:t>
            </a:r>
          </a:p>
          <a:p>
            <a:endParaRPr lang="ru-RU" sz="3600" b="1" i="1">
              <a:solidFill>
                <a:srgbClr val="0070C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1975" y="3757613"/>
            <a:ext cx="2085975" cy="284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727325" y="4572000"/>
            <a:ext cx="6416675" cy="12001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 b="1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Он оркестром управляет,</a:t>
            </a:r>
          </a:p>
          <a:p>
            <a:pPr>
              <a:defRPr/>
            </a:pPr>
            <a:r>
              <a:rPr lang="ru-RU" sz="3600" b="1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Хотя сам и не играет.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свиток 1"/>
          <p:cNvSpPr/>
          <p:nvPr/>
        </p:nvSpPr>
        <p:spPr>
          <a:xfrm>
            <a:off x="9525" y="134938"/>
            <a:ext cx="4500563" cy="2430462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300" dirty="0"/>
              <a:t>Наконец-то, наконец-то</a:t>
            </a:r>
          </a:p>
          <a:p>
            <a:pPr algn="ctr">
              <a:defRPr/>
            </a:pPr>
            <a:r>
              <a:rPr lang="ru-RU" sz="2300" dirty="0"/>
              <a:t>Заиграл оркестр как надо!</a:t>
            </a:r>
          </a:p>
          <a:p>
            <a:pPr algn="ctr">
              <a:defRPr/>
            </a:pPr>
            <a:r>
              <a:rPr lang="ru-RU" sz="2300" dirty="0"/>
              <a:t>Очень звери  все довольны,</a:t>
            </a:r>
          </a:p>
          <a:p>
            <a:pPr algn="ctr">
              <a:defRPr/>
            </a:pPr>
            <a:r>
              <a:rPr lang="ru-RU" sz="2300" dirty="0"/>
              <a:t>Музыкантов ждет награда!</a:t>
            </a:r>
          </a:p>
          <a:p>
            <a:pPr algn="ctr">
              <a:defRPr/>
            </a:pPr>
            <a:endParaRPr lang="ru-RU" sz="2300" dirty="0"/>
          </a:p>
        </p:txBody>
      </p:sp>
      <p:sp>
        <p:nvSpPr>
          <p:cNvPr id="3" name="Управляющая кнопка: справка 2">
            <a:hlinkClick r:id="" action="ppaction://noaction" highlightClick="1"/>
          </p:cNvPr>
          <p:cNvSpPr/>
          <p:nvPr/>
        </p:nvSpPr>
        <p:spPr>
          <a:xfrm>
            <a:off x="288925" y="3051175"/>
            <a:ext cx="1042988" cy="1042988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408113" y="3022600"/>
            <a:ext cx="7767637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 b="1" i="1" dirty="0">
                <a:solidFill>
                  <a:schemeClr val="accent6"/>
                </a:solidFill>
              </a:rPr>
              <a:t>Какая награда ждет артистов</a:t>
            </a:r>
            <a:r>
              <a:rPr lang="en-US" sz="3600" b="1" i="1" dirty="0">
                <a:solidFill>
                  <a:schemeClr val="accent6"/>
                </a:solidFill>
              </a:rPr>
              <a:t>?</a:t>
            </a:r>
            <a:endParaRPr lang="ru-RU" sz="3600" b="1" i="1" dirty="0">
              <a:solidFill>
                <a:schemeClr val="accent6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2500" y="3781425"/>
            <a:ext cx="1539875" cy="153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844675" y="5414963"/>
            <a:ext cx="5330825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5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аплодисменты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116013" y="3175"/>
            <a:ext cx="6565900" cy="14462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400" b="1" i="1" dirty="0">
                <a:solidFill>
                  <a:srgbClr val="FF0000"/>
                </a:solidFill>
              </a:rPr>
              <a:t>С</a:t>
            </a:r>
            <a:r>
              <a:rPr lang="ru-RU" sz="4400" b="1" i="1" dirty="0">
                <a:solidFill>
                  <a:srgbClr val="00B0F0"/>
                </a:solidFill>
              </a:rPr>
              <a:t>П</a:t>
            </a:r>
            <a:r>
              <a:rPr lang="ru-RU" sz="4400" b="1" i="1" dirty="0">
                <a:solidFill>
                  <a:srgbClr val="FFFF00"/>
                </a:solidFill>
              </a:rPr>
              <a:t>А</a:t>
            </a:r>
            <a:r>
              <a:rPr lang="ru-RU" sz="4400" b="1" i="1" dirty="0">
                <a:solidFill>
                  <a:srgbClr val="0070C0"/>
                </a:solidFill>
              </a:rPr>
              <a:t>С</a:t>
            </a:r>
            <a:r>
              <a:rPr lang="ru-RU" sz="4400" b="1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И</a:t>
            </a:r>
            <a:r>
              <a:rPr lang="ru-RU" sz="4400" b="1" i="1" dirty="0">
                <a:solidFill>
                  <a:srgbClr val="7030A0"/>
                </a:solidFill>
              </a:rPr>
              <a:t>Б</a:t>
            </a:r>
            <a:r>
              <a:rPr lang="ru-RU" sz="4400" b="1" i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О  </a:t>
            </a:r>
            <a:r>
              <a:rPr lang="ru-RU" sz="4400" b="1" i="1" dirty="0">
                <a:solidFill>
                  <a:srgbClr val="C00000"/>
                </a:solidFill>
              </a:rPr>
              <a:t>З</a:t>
            </a:r>
            <a:r>
              <a:rPr lang="ru-RU" sz="4400" b="1" i="1" dirty="0">
                <a:solidFill>
                  <a:srgbClr val="FFFF00"/>
                </a:solidFill>
              </a:rPr>
              <a:t>А </a:t>
            </a:r>
            <a:r>
              <a:rPr lang="ru-RU" sz="44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Р</a:t>
            </a:r>
            <a:r>
              <a:rPr lang="ru-RU" sz="4400" b="1" i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А</a:t>
            </a:r>
            <a:r>
              <a:rPr lang="ru-RU" sz="4400" b="1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Б</a:t>
            </a:r>
            <a:r>
              <a:rPr lang="ru-RU" sz="4400" b="1" i="1" dirty="0">
                <a:solidFill>
                  <a:srgbClr val="FFFF00"/>
                </a:solidFill>
              </a:rPr>
              <a:t>О</a:t>
            </a:r>
            <a:r>
              <a:rPr lang="ru-RU" sz="4400" b="1" i="1" dirty="0">
                <a:solidFill>
                  <a:srgbClr val="FF0000"/>
                </a:solidFill>
              </a:rPr>
              <a:t>Т</a:t>
            </a:r>
            <a:r>
              <a:rPr lang="ru-RU" sz="4400" b="1" i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У</a:t>
            </a:r>
          </a:p>
          <a:p>
            <a:pPr>
              <a:defRPr/>
            </a:pPr>
            <a:r>
              <a:rPr lang="ru-RU" sz="4400" b="1" i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         Н</a:t>
            </a:r>
            <a:r>
              <a:rPr lang="ru-RU" sz="4400" b="1" i="1" dirty="0">
                <a:solidFill>
                  <a:srgbClr val="FF0000"/>
                </a:solidFill>
              </a:rPr>
              <a:t>А </a:t>
            </a:r>
            <a:r>
              <a:rPr lang="ru-RU" sz="4400" b="1" i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У</a:t>
            </a:r>
            <a:r>
              <a:rPr lang="ru-RU" sz="4400" b="1" i="1" dirty="0">
                <a:solidFill>
                  <a:schemeClr val="bg2">
                    <a:lumMod val="90000"/>
                  </a:schemeClr>
                </a:solidFill>
              </a:rPr>
              <a:t>Р</a:t>
            </a:r>
            <a:r>
              <a:rPr lang="ru-RU" sz="4400" b="1" i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О</a:t>
            </a:r>
            <a:r>
              <a:rPr lang="ru-RU" sz="4400" b="1" i="1" dirty="0">
                <a:solidFill>
                  <a:srgbClr val="7030A0"/>
                </a:solidFill>
              </a:rPr>
              <a:t>К</a:t>
            </a:r>
            <a:r>
              <a:rPr lang="ru-RU" sz="4400" b="1" i="1" dirty="0">
                <a:solidFill>
                  <a:srgbClr val="FFC000"/>
                </a:solidFill>
              </a:rPr>
              <a:t>Е</a:t>
            </a:r>
            <a:endParaRPr lang="ru-RU" sz="4400" b="1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4340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19863" y="5038725"/>
            <a:ext cx="116205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Рисунок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94313" y="4600575"/>
            <a:ext cx="1512887" cy="214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Рисунок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0800000" flipV="1">
            <a:off x="1125538" y="4600575"/>
            <a:ext cx="2239962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Рисунок 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78688" y="4148138"/>
            <a:ext cx="2028825" cy="254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Рисунок 7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16275" y="3343275"/>
            <a:ext cx="1355725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Рисунок 8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49963" y="2755900"/>
            <a:ext cx="1228725" cy="134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6" name="Рисунок 10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-19050" y="2843213"/>
            <a:ext cx="2120900" cy="322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7" name="Рисунок 11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555875" y="1766888"/>
            <a:ext cx="3333750" cy="430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075" name="Picture 6" descr="5661579ba1e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373563"/>
            <a:ext cx="2928938" cy="248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Рисунок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Рисунок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9338" y="3749675"/>
            <a:ext cx="2660650" cy="373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Рисунок 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08175" y="4205288"/>
            <a:ext cx="1533525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Рисунок 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28938" y="4386263"/>
            <a:ext cx="135255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Рисунок 7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451350" y="2725738"/>
            <a:ext cx="930275" cy="152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Рисунок 9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162675" y="1838325"/>
            <a:ext cx="1057275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Рисунок 10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219950" y="4543425"/>
            <a:ext cx="10287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Вертикальный свиток 11"/>
          <p:cNvSpPr/>
          <p:nvPr/>
        </p:nvSpPr>
        <p:spPr>
          <a:xfrm>
            <a:off x="-166688" y="84138"/>
            <a:ext cx="3608388" cy="3508375"/>
          </a:xfrm>
          <a:prstGeom prst="verticalScroll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rgbClr val="FF0000"/>
                </a:solidFill>
              </a:rPr>
              <a:t>Веселый праздник у зверей!</a:t>
            </a:r>
          </a:p>
          <a:p>
            <a:pPr algn="ctr">
              <a:defRPr/>
            </a:pPr>
            <a:r>
              <a:rPr lang="ru-RU" sz="2000" dirty="0">
                <a:solidFill>
                  <a:srgbClr val="FF0000"/>
                </a:solidFill>
              </a:rPr>
              <a:t>Эй, собирайтесь поскорей!</a:t>
            </a:r>
          </a:p>
          <a:p>
            <a:pPr algn="ctr">
              <a:defRPr/>
            </a:pPr>
            <a:r>
              <a:rPr lang="ru-RU" sz="2000" dirty="0">
                <a:solidFill>
                  <a:srgbClr val="FF0000"/>
                </a:solidFill>
              </a:rPr>
              <a:t>У нас в лесу концерт большой,</a:t>
            </a:r>
          </a:p>
          <a:p>
            <a:pPr algn="ctr">
              <a:defRPr/>
            </a:pPr>
            <a:r>
              <a:rPr lang="ru-RU" sz="2000" dirty="0">
                <a:solidFill>
                  <a:srgbClr val="FF0000"/>
                </a:solidFill>
              </a:rPr>
              <a:t>Поторопись, народ лесной!</a:t>
            </a:r>
          </a:p>
          <a:p>
            <a:pPr algn="ctr">
              <a:defRPr/>
            </a:pPr>
            <a:endParaRPr lang="ru-RU" sz="2000" dirty="0">
              <a:solidFill>
                <a:srgbClr val="FF0000"/>
              </a:solidFill>
            </a:endParaRPr>
          </a:p>
          <a:p>
            <a:pPr algn="ctr">
              <a:defRPr/>
            </a:pPr>
            <a:endParaRPr lang="ru-RU" dirty="0"/>
          </a:p>
        </p:txBody>
      </p:sp>
      <p:pic>
        <p:nvPicPr>
          <p:cNvPr id="3084" name="Рисунок 12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578225" y="1430338"/>
            <a:ext cx="123825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5661579ba1e7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4322763"/>
            <a:ext cx="2987675" cy="2535237"/>
          </a:xfrm>
          <a:noFill/>
        </p:spPr>
      </p:pic>
      <p:sp>
        <p:nvSpPr>
          <p:cNvPr id="3" name="Вертикальный свиток 2"/>
          <p:cNvSpPr/>
          <p:nvPr/>
        </p:nvSpPr>
        <p:spPr>
          <a:xfrm>
            <a:off x="4845050" y="0"/>
            <a:ext cx="4283075" cy="5545138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100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TextBox 4"/>
          <p:cNvSpPr txBox="1">
            <a:spLocks noChangeArrowheads="1"/>
          </p:cNvSpPr>
          <p:nvPr/>
        </p:nvSpPr>
        <p:spPr bwMode="auto">
          <a:xfrm>
            <a:off x="5343525" y="1162050"/>
            <a:ext cx="3284538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Если двое музыкантов</a:t>
            </a:r>
          </a:p>
          <a:p>
            <a:r>
              <a:rPr lang="ru-RU"/>
              <a:t>Инструменты в руки взяли</a:t>
            </a:r>
          </a:p>
          <a:p>
            <a:r>
              <a:rPr lang="ru-RU"/>
              <a:t>И всем зрителям на радость</a:t>
            </a:r>
          </a:p>
          <a:p>
            <a:r>
              <a:rPr lang="ru-RU"/>
              <a:t>Вдвоем спели иль сыграли,</a:t>
            </a:r>
          </a:p>
          <a:p>
            <a:r>
              <a:rPr lang="ru-RU"/>
              <a:t>Так вот спели и сыграли,</a:t>
            </a:r>
          </a:p>
          <a:p>
            <a:r>
              <a:rPr lang="ru-RU"/>
              <a:t>Что доволен целый свет,</a:t>
            </a:r>
          </a:p>
          <a:p>
            <a:r>
              <a:rPr lang="ru-RU"/>
              <a:t>То такое выступление</a:t>
            </a:r>
          </a:p>
          <a:p>
            <a:r>
              <a:rPr lang="ru-RU"/>
              <a:t>Называется……..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24563" y="3746500"/>
            <a:ext cx="2095500" cy="11255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6720" b="1" dirty="0">
                <a:solidFill>
                  <a:schemeClr val="bg1"/>
                </a:solidFill>
              </a:rPr>
              <a:t>дуэт</a:t>
            </a:r>
          </a:p>
        </p:txBody>
      </p:sp>
      <p:pic>
        <p:nvPicPr>
          <p:cNvPr id="4103" name="Рисунок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1613" y="2409825"/>
            <a:ext cx="2613025" cy="313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Рисунок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00338" y="3708400"/>
            <a:ext cx="3140075" cy="263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Рисунок 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38238" y="285750"/>
            <a:ext cx="1676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5123" name="Picture 4" descr="5661579ba1e7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4017963"/>
            <a:ext cx="3348038" cy="2840037"/>
          </a:xfrm>
          <a:noFill/>
        </p:spPr>
      </p:pic>
      <p:pic>
        <p:nvPicPr>
          <p:cNvPr id="5124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2225"/>
            <a:ext cx="9144000" cy="689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Вертикальный свиток 3"/>
          <p:cNvSpPr/>
          <p:nvPr/>
        </p:nvSpPr>
        <p:spPr>
          <a:xfrm>
            <a:off x="-396875" y="39688"/>
            <a:ext cx="4592638" cy="511175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150" dirty="0">
                <a:solidFill>
                  <a:srgbClr val="0070C0"/>
                </a:solidFill>
              </a:rPr>
              <a:t>Если музыканты сели</a:t>
            </a:r>
          </a:p>
          <a:p>
            <a:pPr algn="ctr">
              <a:defRPr/>
            </a:pPr>
            <a:r>
              <a:rPr lang="ru-RU" sz="2150" dirty="0">
                <a:solidFill>
                  <a:srgbClr val="0070C0"/>
                </a:solidFill>
              </a:rPr>
              <a:t>И втроем играть взялись,</a:t>
            </a:r>
          </a:p>
          <a:p>
            <a:pPr algn="ctr">
              <a:defRPr/>
            </a:pPr>
            <a:r>
              <a:rPr lang="ru-RU" sz="2150" dirty="0">
                <a:solidFill>
                  <a:srgbClr val="0070C0"/>
                </a:solidFill>
              </a:rPr>
              <a:t>А потом все им кричали:</a:t>
            </a:r>
          </a:p>
          <a:p>
            <a:pPr algn="ctr">
              <a:defRPr/>
            </a:pPr>
            <a:r>
              <a:rPr lang="ru-RU" sz="2150" dirty="0">
                <a:solidFill>
                  <a:srgbClr val="0070C0"/>
                </a:solidFill>
              </a:rPr>
              <a:t>«Замечательно!» и «Бис!»,</a:t>
            </a:r>
          </a:p>
          <a:p>
            <a:pPr algn="ctr">
              <a:defRPr/>
            </a:pPr>
            <a:r>
              <a:rPr lang="ru-RU" sz="2150" dirty="0">
                <a:solidFill>
                  <a:srgbClr val="0070C0"/>
                </a:solidFill>
              </a:rPr>
              <a:t>То такое исполненье,</a:t>
            </a:r>
          </a:p>
          <a:p>
            <a:pPr algn="ctr">
              <a:defRPr/>
            </a:pPr>
            <a:r>
              <a:rPr lang="ru-RU" sz="2150" dirty="0">
                <a:solidFill>
                  <a:srgbClr val="0070C0"/>
                </a:solidFill>
              </a:rPr>
              <a:t>Когда трое выступают,</a:t>
            </a:r>
          </a:p>
          <a:p>
            <a:pPr algn="ctr">
              <a:defRPr/>
            </a:pPr>
            <a:r>
              <a:rPr lang="ru-RU" sz="2150" dirty="0">
                <a:solidFill>
                  <a:srgbClr val="0070C0"/>
                </a:solidFill>
              </a:rPr>
              <a:t>Музыканты во всем мире</a:t>
            </a:r>
          </a:p>
          <a:p>
            <a:pPr algn="ctr">
              <a:defRPr/>
            </a:pPr>
            <a:r>
              <a:rPr lang="ru-RU" sz="2150" dirty="0">
                <a:solidFill>
                  <a:srgbClr val="0070C0"/>
                </a:solidFill>
              </a:rPr>
              <a:t>Словом………………называют</a:t>
            </a:r>
            <a:r>
              <a:rPr lang="ru-RU" dirty="0">
                <a:solidFill>
                  <a:srgbClr val="0070C0"/>
                </a:solidFill>
              </a:rPr>
              <a:t>.</a:t>
            </a:r>
            <a:r>
              <a:rPr lang="ru-RU" b="1" dirty="0">
                <a:solidFill>
                  <a:srgbClr val="00B050"/>
                </a:solidFill>
              </a:rPr>
              <a:t> </a:t>
            </a:r>
          </a:p>
          <a:p>
            <a:pPr algn="ctr">
              <a:defRPr/>
            </a:pP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60463" y="3814763"/>
            <a:ext cx="1477962" cy="7604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340" b="1" dirty="0">
                <a:solidFill>
                  <a:srgbClr val="FF0000"/>
                </a:solidFill>
              </a:rPr>
              <a:t>трио</a:t>
            </a:r>
          </a:p>
        </p:txBody>
      </p:sp>
      <p:pic>
        <p:nvPicPr>
          <p:cNvPr id="5127" name="Рисунок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48113" y="4173538"/>
            <a:ext cx="1908175" cy="258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Рисунок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32088" y="3636963"/>
            <a:ext cx="31242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Рисунок 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02200" y="2600325"/>
            <a:ext cx="2620963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0" name="Рисунок 10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975350" y="3551238"/>
            <a:ext cx="1555750" cy="169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1" name="Рисунок 11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945438" y="3771900"/>
            <a:ext cx="1198562" cy="119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2" name="Рисунок 12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753225" y="3743325"/>
            <a:ext cx="2954338" cy="295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038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Вертикальный свиток 2"/>
          <p:cNvSpPr/>
          <p:nvPr/>
        </p:nvSpPr>
        <p:spPr>
          <a:xfrm>
            <a:off x="5140325" y="2998788"/>
            <a:ext cx="4202113" cy="3621087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170" dirty="0"/>
              <a:t>Вот четыре музыканта</a:t>
            </a:r>
          </a:p>
          <a:p>
            <a:pPr algn="ctr">
              <a:defRPr/>
            </a:pPr>
            <a:r>
              <a:rPr lang="ru-RU" sz="2170" dirty="0"/>
              <a:t>Замечательно играют.</a:t>
            </a:r>
          </a:p>
          <a:p>
            <a:pPr algn="ctr">
              <a:defRPr/>
            </a:pPr>
            <a:r>
              <a:rPr lang="ru-RU" sz="2170" dirty="0"/>
              <a:t>Этот маленький </a:t>
            </a:r>
            <a:r>
              <a:rPr lang="ru-RU" sz="2170" dirty="0" err="1"/>
              <a:t>оркестрик</a:t>
            </a:r>
            <a:endParaRPr lang="ru-RU" sz="2170" dirty="0"/>
          </a:p>
          <a:p>
            <a:pPr algn="ctr">
              <a:defRPr/>
            </a:pPr>
            <a:r>
              <a:rPr lang="ru-RU" sz="2170" dirty="0"/>
              <a:t>Все «……» называют.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021388" y="5589588"/>
            <a:ext cx="2316162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b="1">
                <a:solidFill>
                  <a:schemeClr val="bg1"/>
                </a:solidFill>
              </a:rPr>
              <a:t>квартет</a:t>
            </a:r>
          </a:p>
        </p:txBody>
      </p:sp>
      <p:pic>
        <p:nvPicPr>
          <p:cNvPr id="6149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730375"/>
            <a:ext cx="2108200" cy="210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Рисунок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4963" y="4030663"/>
            <a:ext cx="2078037" cy="2589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Рисунок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84675" y="641350"/>
            <a:ext cx="1498600" cy="211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Рисунок 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08200" y="914400"/>
            <a:ext cx="1725613" cy="187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Рисунок 10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47888" y="1546225"/>
            <a:ext cx="1685925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4" name="Рисунок 11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354513" y="1330325"/>
            <a:ext cx="1528762" cy="166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5" name="Рисунок 13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31850" y="1790700"/>
            <a:ext cx="1581150" cy="214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163" y="-60325"/>
            <a:ext cx="9144000" cy="697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Вертикальный свиток 2"/>
          <p:cNvSpPr/>
          <p:nvPr/>
        </p:nvSpPr>
        <p:spPr>
          <a:xfrm>
            <a:off x="-61913" y="-60325"/>
            <a:ext cx="3514726" cy="4217988"/>
          </a:xfrm>
          <a:prstGeom prst="verticalScroll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Вот музыканты собрались,</a:t>
            </a:r>
          </a:p>
          <a:p>
            <a:pPr algn="ctr">
              <a:defRPr/>
            </a:pPr>
            <a:r>
              <a:rPr lang="ru-RU" dirty="0"/>
              <a:t>И вместе все играть взялись.</a:t>
            </a:r>
          </a:p>
          <a:p>
            <a:pPr algn="ctr">
              <a:defRPr/>
            </a:pPr>
            <a:r>
              <a:rPr lang="ru-RU" dirty="0"/>
              <a:t>Они дудят, бренчат, стараются,</a:t>
            </a:r>
          </a:p>
          <a:p>
            <a:pPr algn="ctr">
              <a:defRPr/>
            </a:pPr>
            <a:r>
              <a:rPr lang="ru-RU" dirty="0"/>
              <a:t>А музыки …не получается!</a:t>
            </a:r>
          </a:p>
          <a:p>
            <a:pPr algn="ctr">
              <a:defRPr/>
            </a:pPr>
            <a:endParaRPr lang="ru-RU" dirty="0"/>
          </a:p>
          <a:p>
            <a:pPr algn="ctr">
              <a:defRPr/>
            </a:pPr>
            <a:endParaRPr lang="ru-RU" dirty="0"/>
          </a:p>
        </p:txBody>
      </p:sp>
      <p:pic>
        <p:nvPicPr>
          <p:cNvPr id="7172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06875" y="2176463"/>
            <a:ext cx="1784350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Рисунок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02375" y="2590800"/>
            <a:ext cx="2366963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Рисунок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4038" y="4365625"/>
            <a:ext cx="1603375" cy="218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Рисунок 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41613" y="4365625"/>
            <a:ext cx="1616075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Рисунок 7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43550" y="4497388"/>
            <a:ext cx="151765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Рисунок 8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72000" y="3848100"/>
            <a:ext cx="2706688" cy="270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Управляющая кнопка: справка 10">
            <a:hlinkClick r:id="" action="ppaction://noaction" highlightClick="1">
              <a:snd r:embed="rId9" name="drumroll.wav" builtIn="1"/>
            </a:hlinkClick>
          </p:cNvPr>
          <p:cNvSpPr/>
          <p:nvPr/>
        </p:nvSpPr>
        <p:spPr>
          <a:xfrm>
            <a:off x="331788" y="3013075"/>
            <a:ext cx="738187" cy="674688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31788" y="3695700"/>
            <a:ext cx="26828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/>
              <a:t>Что надо знать</a:t>
            </a:r>
            <a:r>
              <a:rPr lang="en-US" sz="2400" b="1"/>
              <a:t>?</a:t>
            </a:r>
            <a:endParaRPr lang="ru-RU" sz="24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30313" y="1647825"/>
            <a:ext cx="668337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Вертикальный свиток 4"/>
          <p:cNvSpPr/>
          <p:nvPr/>
        </p:nvSpPr>
        <p:spPr>
          <a:xfrm>
            <a:off x="0" y="25400"/>
            <a:ext cx="4154488" cy="219075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340" dirty="0"/>
              <a:t>Семь нот всего, запоминай,</a:t>
            </a:r>
          </a:p>
          <a:p>
            <a:pPr algn="ctr">
              <a:defRPr/>
            </a:pPr>
            <a:r>
              <a:rPr lang="ru-RU" sz="2340" dirty="0"/>
              <a:t>А позабудешь – вновь спроси</a:t>
            </a:r>
          </a:p>
          <a:p>
            <a:pPr algn="ctr">
              <a:defRPr/>
            </a:pPr>
            <a:r>
              <a:rPr lang="ru-RU" sz="2340" dirty="0"/>
              <a:t>Вслух за мною повторяй </a:t>
            </a:r>
          </a:p>
        </p:txBody>
      </p:sp>
      <p:sp>
        <p:nvSpPr>
          <p:cNvPr id="6" name="Вертикальный свиток 5"/>
          <p:cNvSpPr/>
          <p:nvPr/>
        </p:nvSpPr>
        <p:spPr>
          <a:xfrm>
            <a:off x="4978400" y="25400"/>
            <a:ext cx="3989388" cy="219075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830" dirty="0"/>
              <a:t>Чтоб ноты легче записать,</a:t>
            </a:r>
          </a:p>
          <a:p>
            <a:pPr algn="ctr">
              <a:defRPr/>
            </a:pPr>
            <a:r>
              <a:rPr lang="ru-RU" sz="1830" dirty="0"/>
              <a:t>Придумали линеек пять.</a:t>
            </a:r>
          </a:p>
          <a:p>
            <a:pPr algn="ctr">
              <a:defRPr/>
            </a:pPr>
            <a:r>
              <a:rPr lang="ru-RU" sz="1830" dirty="0"/>
              <a:t>Расселись нотки по местам,</a:t>
            </a:r>
          </a:p>
          <a:p>
            <a:pPr algn="ctr">
              <a:defRPr/>
            </a:pPr>
            <a:r>
              <a:rPr lang="ru-RU" sz="1830" dirty="0"/>
              <a:t>Как ласточки по проводам</a:t>
            </a:r>
            <a:r>
              <a:rPr lang="ru-RU" dirty="0"/>
              <a:t>.</a:t>
            </a:r>
          </a:p>
        </p:txBody>
      </p:sp>
      <p:sp>
        <p:nvSpPr>
          <p:cNvPr id="8" name="Управляющая кнопка: справка 7">
            <a:hlinkClick r:id="" action="ppaction://noaction" highlightClick="1">
              <a:snd r:embed="rId5" name="drumroll.wav" builtIn="1"/>
            </a:hlinkClick>
          </p:cNvPr>
          <p:cNvSpPr/>
          <p:nvPr/>
        </p:nvSpPr>
        <p:spPr>
          <a:xfrm>
            <a:off x="188913" y="4095750"/>
            <a:ext cx="1041400" cy="1042988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476375" y="4095750"/>
            <a:ext cx="55324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/>
              <a:t>Как  называются эти</a:t>
            </a:r>
            <a:r>
              <a:rPr lang="en-US" sz="2800"/>
              <a:t>  </a:t>
            </a:r>
            <a:r>
              <a:rPr lang="ru-RU" sz="2800"/>
              <a:t>линеечки</a:t>
            </a:r>
            <a:r>
              <a:rPr lang="en-US" sz="2800"/>
              <a:t>?</a:t>
            </a:r>
            <a:endParaRPr lang="ru-RU" sz="2800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493963" y="4619625"/>
            <a:ext cx="34956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 i="1">
                <a:solidFill>
                  <a:srgbClr val="FF0000"/>
                </a:solidFill>
              </a:rPr>
              <a:t>Нотный стан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ертикальный свиток 2"/>
          <p:cNvSpPr/>
          <p:nvPr/>
        </p:nvSpPr>
        <p:spPr>
          <a:xfrm>
            <a:off x="1849438" y="0"/>
            <a:ext cx="4824412" cy="2924175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230" dirty="0"/>
              <a:t>У каждой нотки – голос свой .</a:t>
            </a:r>
          </a:p>
          <a:p>
            <a:pPr algn="ctr">
              <a:defRPr/>
            </a:pPr>
            <a:r>
              <a:rPr lang="ru-RU" sz="2230" dirty="0"/>
              <a:t>Зовется голос -  …………….</a:t>
            </a:r>
          </a:p>
          <a:p>
            <a:pPr algn="ctr">
              <a:defRPr/>
            </a:pPr>
            <a:r>
              <a:rPr lang="ru-RU" sz="2230" dirty="0"/>
              <a:t>Чем тоньше ноты голосок,</a:t>
            </a:r>
          </a:p>
          <a:p>
            <a:pPr algn="ctr">
              <a:defRPr/>
            </a:pPr>
            <a:r>
              <a:rPr lang="ru-RU" sz="2230" dirty="0"/>
              <a:t>Тем она выше, мой дружок.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557713" y="1093788"/>
            <a:ext cx="15113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002060"/>
                </a:solidFill>
              </a:rPr>
              <a:t>высотой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562225" y="3194050"/>
            <a:ext cx="40195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00B050"/>
                </a:solidFill>
              </a:rPr>
              <a:t>Какая нота выше </a:t>
            </a:r>
            <a:r>
              <a:rPr lang="en-US" sz="3200" b="1">
                <a:solidFill>
                  <a:srgbClr val="00B050"/>
                </a:solidFill>
              </a:rPr>
              <a:t>?</a:t>
            </a:r>
            <a:endParaRPr lang="ru-RU" sz="3200" b="1">
              <a:solidFill>
                <a:srgbClr val="00B050"/>
              </a:solidFill>
            </a:endParaRPr>
          </a:p>
        </p:txBody>
      </p:sp>
      <p:sp>
        <p:nvSpPr>
          <p:cNvPr id="8" name="Управляющая кнопка: справка 7">
            <a:hlinkClick r:id="" action="ppaction://noaction" highlightClick="1">
              <a:snd r:embed="rId2" name="drumroll.wav" builtIn="1"/>
            </a:hlinkClick>
          </p:cNvPr>
          <p:cNvSpPr/>
          <p:nvPr/>
        </p:nvSpPr>
        <p:spPr>
          <a:xfrm>
            <a:off x="684213" y="2903538"/>
            <a:ext cx="825500" cy="874712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9222" name="Рисунок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7563" y="3778250"/>
            <a:ext cx="2944812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3" name="TextBox 9"/>
          <p:cNvSpPr txBox="1">
            <a:spLocks noChangeArrowheads="1"/>
          </p:cNvSpPr>
          <p:nvPr/>
        </p:nvSpPr>
        <p:spPr bwMode="auto">
          <a:xfrm>
            <a:off x="1589088" y="5988050"/>
            <a:ext cx="7016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i="1">
                <a:solidFill>
                  <a:srgbClr val="0070C0"/>
                </a:solidFill>
              </a:rPr>
              <a:t>До</a:t>
            </a:r>
          </a:p>
        </p:txBody>
      </p:sp>
      <p:sp>
        <p:nvSpPr>
          <p:cNvPr id="9224" name="TextBox 11"/>
          <p:cNvSpPr txBox="1">
            <a:spLocks noChangeArrowheads="1"/>
          </p:cNvSpPr>
          <p:nvPr/>
        </p:nvSpPr>
        <p:spPr bwMode="auto">
          <a:xfrm>
            <a:off x="7053263" y="6016625"/>
            <a:ext cx="7318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i="1">
                <a:solidFill>
                  <a:srgbClr val="00B050"/>
                </a:solidFill>
              </a:rPr>
              <a:t>Си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37238" y="3616325"/>
            <a:ext cx="3162300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свиток 1"/>
          <p:cNvSpPr/>
          <p:nvPr/>
        </p:nvSpPr>
        <p:spPr>
          <a:xfrm>
            <a:off x="0" y="0"/>
            <a:ext cx="4464050" cy="1916113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550" dirty="0"/>
              <a:t>Чтоб музыкантам  знать,</a:t>
            </a:r>
          </a:p>
          <a:p>
            <a:pPr algn="ctr">
              <a:defRPr/>
            </a:pPr>
            <a:r>
              <a:rPr lang="ru-RU" sz="2550" dirty="0"/>
              <a:t>Как же правильно играть,</a:t>
            </a:r>
          </a:p>
          <a:p>
            <a:pPr algn="ctr">
              <a:defRPr/>
            </a:pPr>
            <a:r>
              <a:rPr lang="ru-RU" sz="2550" dirty="0"/>
              <a:t>Есть ключи специальные,</a:t>
            </a:r>
          </a:p>
          <a:p>
            <a:pPr algn="ctr">
              <a:defRPr/>
            </a:pPr>
            <a:r>
              <a:rPr lang="ru-RU" sz="2550" dirty="0"/>
              <a:t>Чудо-музыкальные</a:t>
            </a:r>
            <a:r>
              <a:rPr lang="ru-RU" dirty="0"/>
              <a:t>!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89838" y="-138113"/>
            <a:ext cx="954087" cy="2724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94288" y="457200"/>
            <a:ext cx="1565275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TextBox 5"/>
          <p:cNvSpPr txBox="1">
            <a:spLocks noChangeArrowheads="1"/>
          </p:cNvSpPr>
          <p:nvPr/>
        </p:nvSpPr>
        <p:spPr bwMode="auto">
          <a:xfrm>
            <a:off x="0" y="1941513"/>
            <a:ext cx="5314950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i="1">
                <a:solidFill>
                  <a:srgbClr val="FF0000"/>
                </a:solidFill>
              </a:rPr>
              <a:t>Скрипичный ключ красив на вид,</a:t>
            </a:r>
          </a:p>
          <a:p>
            <a:r>
              <a:rPr lang="ru-RU" sz="2400" b="1" i="1">
                <a:solidFill>
                  <a:srgbClr val="FF0000"/>
                </a:solidFill>
              </a:rPr>
              <a:t>Он высоко звучать велит.</a:t>
            </a:r>
          </a:p>
          <a:p>
            <a:r>
              <a:rPr lang="ru-RU" sz="2400" b="1" i="1">
                <a:solidFill>
                  <a:srgbClr val="FF0000"/>
                </a:solidFill>
              </a:rPr>
              <a:t>Предупреждает, чтоб играли</a:t>
            </a:r>
          </a:p>
          <a:p>
            <a:r>
              <a:rPr lang="ru-RU" sz="2400" b="1" i="1">
                <a:solidFill>
                  <a:srgbClr val="FF0000"/>
                </a:solidFill>
              </a:rPr>
              <a:t>На правых клавишах рояля.</a:t>
            </a:r>
          </a:p>
        </p:txBody>
      </p:sp>
      <p:sp>
        <p:nvSpPr>
          <p:cNvPr id="10246" name="TextBox 7"/>
          <p:cNvSpPr txBox="1">
            <a:spLocks noChangeArrowheads="1"/>
          </p:cNvSpPr>
          <p:nvPr/>
        </p:nvSpPr>
        <p:spPr bwMode="auto">
          <a:xfrm>
            <a:off x="-9525" y="3676650"/>
            <a:ext cx="5103813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i="1">
                <a:solidFill>
                  <a:srgbClr val="0070C0"/>
                </a:solidFill>
              </a:rPr>
              <a:t>Басовый ключ согнут, сердит.</a:t>
            </a:r>
          </a:p>
          <a:p>
            <a:r>
              <a:rPr lang="ru-RU" sz="2400" b="1" i="1">
                <a:solidFill>
                  <a:srgbClr val="0070C0"/>
                </a:solidFill>
              </a:rPr>
              <a:t>Он низко вам играть велит.</a:t>
            </a:r>
          </a:p>
          <a:p>
            <a:r>
              <a:rPr lang="ru-RU" sz="2400" b="1" i="1">
                <a:solidFill>
                  <a:srgbClr val="0070C0"/>
                </a:solidFill>
              </a:rPr>
              <a:t>Чтоб вы мелодию  сыграли</a:t>
            </a:r>
          </a:p>
          <a:p>
            <a:r>
              <a:rPr lang="ru-RU" sz="2400" b="1" i="1">
                <a:solidFill>
                  <a:srgbClr val="0070C0"/>
                </a:solidFill>
              </a:rPr>
              <a:t>На левых клавишах рояля.</a:t>
            </a:r>
          </a:p>
        </p:txBody>
      </p:sp>
      <p:sp>
        <p:nvSpPr>
          <p:cNvPr id="9" name="Управляющая кнопка: справка 8">
            <a:hlinkClick r:id="" action="ppaction://noaction" highlightClick="1">
              <a:snd r:embed="rId4" name="drumroll.wav" builtIn="1"/>
            </a:hlinkClick>
          </p:cNvPr>
          <p:cNvSpPr/>
          <p:nvPr/>
        </p:nvSpPr>
        <p:spPr>
          <a:xfrm>
            <a:off x="2020888" y="5734050"/>
            <a:ext cx="1042987" cy="1042988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500438" y="5959475"/>
            <a:ext cx="3630612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i="1">
                <a:solidFill>
                  <a:srgbClr val="00B050"/>
                </a:solidFill>
              </a:rPr>
              <a:t>Расставь ключи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2.22222E-6 L -0.20104 0.20602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" y="1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837 0.17268 L 0.03055 0.54027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" y="1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Тема Office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308</TotalTime>
  <Words>393</Words>
  <Application>Microsoft Office PowerPoint</Application>
  <PresentationFormat>On-screen Show (4:3)</PresentationFormat>
  <Paragraphs>90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Segoe Script</vt:lpstr>
      <vt:lpstr>Тема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>Krokoz™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Windows User</cp:lastModifiedBy>
  <cp:revision>28</cp:revision>
  <dcterms:created xsi:type="dcterms:W3CDTF">2011-07-27T09:17:37Z</dcterms:created>
  <dcterms:modified xsi:type="dcterms:W3CDTF">2017-03-18T03:15:25Z</dcterms:modified>
  <cp:contentStatus>Окончательное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