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9" r:id="rId4"/>
    <p:sldId id="281" r:id="rId5"/>
    <p:sldId id="280" r:id="rId6"/>
    <p:sldId id="284" r:id="rId7"/>
    <p:sldId id="283" r:id="rId8"/>
    <p:sldId id="282" r:id="rId9"/>
    <p:sldId id="285" r:id="rId10"/>
    <p:sldId id="269" r:id="rId11"/>
    <p:sldId id="286" r:id="rId12"/>
    <p:sldId id="289" r:id="rId13"/>
    <p:sldId id="288" r:id="rId14"/>
    <p:sldId id="278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  <p:sldId id="25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5912" autoAdjust="0"/>
  </p:normalViewPr>
  <p:slideViewPr>
    <p:cSldViewPr>
      <p:cViewPr varScale="1">
        <p:scale>
          <a:sx n="72" d="100"/>
          <a:sy n="72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50DAD-B7CF-4D8A-8D00-F98DF8FA93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E5F6C-8F1C-47FD-A9DB-B0D064375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B7A85-F8CA-427F-BA74-9AAC199FB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D0210-9CBD-403D-A144-66C2C64B41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C5E58-F69F-4BD6-99CE-132A89A0E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1F387-DC1B-4C6D-88E0-4E08EC585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C3B2A-B056-4659-AE54-DDD7C2AE58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ED134-BD6D-4169-AB26-5966AB98E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D2802-5027-4F9F-915F-FD07984BF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118A-E1ED-440F-9E33-45D32C948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7CCE7-B98F-4799-9D74-DE314258C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F1E2BD3-18B9-467D-8B89-8BD84C4C7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siCmxrvFvI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YvZq1fvW-8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СЛАЙД1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WordArt 6"/>
          <p:cNvSpPr>
            <a:spLocks noChangeArrowheads="1" noChangeShapeType="1" noTextEdit="1"/>
          </p:cNvSpPr>
          <p:nvPr/>
        </p:nvSpPr>
        <p:spPr bwMode="auto">
          <a:xfrm>
            <a:off x="683568" y="1772816"/>
            <a:ext cx="3744912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22225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DEBCF"/>
                    </a:gs>
                    <a:gs pos="25000">
                      <a:srgbClr val="9CB86E"/>
                    </a:gs>
                    <a:gs pos="50000">
                      <a:srgbClr val="156B13"/>
                    </a:gs>
                    <a:gs pos="75000">
                      <a:srgbClr val="9CB86E"/>
                    </a:gs>
                    <a:gs pos="100000">
                      <a:srgbClr val="DDEBCF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"КОСМИЧЕСКОЕ</a:t>
            </a: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5004048" y="1844824"/>
            <a:ext cx="3384550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22225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DEBCF"/>
                    </a:gs>
                    <a:gs pos="25000">
                      <a:srgbClr val="9CB86E"/>
                    </a:gs>
                    <a:gs pos="50000">
                      <a:srgbClr val="156B13"/>
                    </a:gs>
                    <a:gs pos="75000">
                      <a:srgbClr val="9CB86E"/>
                    </a:gs>
                    <a:gs pos="100000">
                      <a:srgbClr val="DDEBCF"/>
                    </a:gs>
                  </a:gsLst>
                  <a:lin ang="189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ПУТЕШЕСТВИЕ"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07143" y="4869160"/>
            <a:ext cx="4859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Учитель-дефектолог: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Ерилина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Т. А.</a:t>
            </a:r>
          </a:p>
          <a:p>
            <a:pPr algn="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Сусарева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М. 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6siCmxrvFvI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55576" y="1712892"/>
            <a:ext cx="7200800" cy="5071430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6629" y="127727"/>
            <a:ext cx="8610742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000" b="1" u="sng" dirty="0" smtClean="0"/>
              <a:t>Шаг 4 «</a:t>
            </a:r>
            <a:r>
              <a:rPr lang="ru-RU" sz="2000" b="1" u="sng" dirty="0" err="1" smtClean="0"/>
              <a:t>Физминутка</a:t>
            </a:r>
            <a:r>
              <a:rPr lang="ru-RU" sz="2000" b="1" u="sng" dirty="0" smtClean="0"/>
              <a:t> с </a:t>
            </a:r>
            <a:r>
              <a:rPr lang="ru-RU" sz="2000" b="1" u="sng" dirty="0" err="1" smtClean="0"/>
              <a:t>Гугушей</a:t>
            </a:r>
            <a:r>
              <a:rPr lang="ru-RU" sz="2000" b="1" u="sng" dirty="0" smtClean="0"/>
              <a:t>»</a:t>
            </a:r>
            <a:endParaRPr lang="ru-RU" sz="2000" dirty="0" smtClean="0"/>
          </a:p>
          <a:p>
            <a:pPr algn="just"/>
            <a:r>
              <a:rPr lang="ru-RU" sz="2000" dirty="0" smtClean="0"/>
              <a:t>Предложите ребенку во время полета немного отдохнуть.</a:t>
            </a:r>
          </a:p>
          <a:p>
            <a:pPr algn="just"/>
            <a:r>
              <a:rPr lang="ru-RU" sz="2000" dirty="0" smtClean="0"/>
              <a:t>(Слайд загружает, подождите 2 секунды. Видео загрузилось, нажмите кнопку         Повторяйте движения за </a:t>
            </a:r>
            <a:r>
              <a:rPr lang="ru-RU" sz="2000" dirty="0" err="1" smtClean="0"/>
              <a:t>Гугушей</a:t>
            </a:r>
            <a:r>
              <a:rPr lang="ru-RU" sz="2000" dirty="0" smtClean="0"/>
              <a:t>.</a:t>
            </a:r>
            <a:endParaRPr lang="ru-RU" sz="2000" dirty="0"/>
          </a:p>
          <a:p>
            <a:pPr algn="just"/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325235" cy="3252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8984" y="-67545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66629" y="116632"/>
            <a:ext cx="8610742" cy="162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 smtClean="0"/>
              <a:t>Шаг 4</a:t>
            </a:r>
            <a:endParaRPr lang="ru-RU" sz="2400" dirty="0" smtClean="0"/>
          </a:p>
          <a:p>
            <a:pPr algn="just"/>
            <a:r>
              <a:rPr lang="ru-RU" sz="2400" dirty="0" smtClean="0"/>
              <a:t>Молодцы! Отлично отдохнули в полете. </a:t>
            </a:r>
            <a:r>
              <a:rPr lang="ru-RU" sz="2400" dirty="0"/>
              <a:t>Н</a:t>
            </a:r>
            <a:r>
              <a:rPr lang="ru-RU" sz="2400" dirty="0" smtClean="0"/>
              <a:t>е </a:t>
            </a:r>
            <a:r>
              <a:rPr lang="ru-RU" sz="2400" dirty="0"/>
              <a:t>заметили, как </a:t>
            </a:r>
            <a:r>
              <a:rPr lang="ru-RU" sz="2400" dirty="0" smtClean="0"/>
              <a:t>быстро </a:t>
            </a:r>
            <a:r>
              <a:rPr lang="ru-RU" sz="2400" dirty="0"/>
              <a:t>долетели.</a:t>
            </a:r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22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7829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7103" y="127913"/>
            <a:ext cx="8103840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b="1" u="sng" dirty="0"/>
              <a:t>Шаг </a:t>
            </a:r>
            <a:r>
              <a:rPr lang="ru-RU" b="1" u="sng" dirty="0" smtClean="0"/>
              <a:t>5</a:t>
            </a:r>
            <a:endParaRPr lang="ru-RU" dirty="0"/>
          </a:p>
          <a:p>
            <a:pPr algn="just"/>
            <a:r>
              <a:rPr lang="ru-RU" dirty="0" smtClean="0"/>
              <a:t>Предложите ребенку сосчитать планеты солнечный системы.</a:t>
            </a:r>
          </a:p>
          <a:p>
            <a:pPr algn="just"/>
            <a:r>
              <a:rPr lang="ru-RU" dirty="0" smtClean="0"/>
              <a:t>(1. Меркурий, 2. Венера, 3. Земля, 4. Марс, 5. Юпитер, 6. Сатурн, 7. Уран, 8. Нептун, 9. Плутон, 10. Солнце.</a:t>
            </a:r>
            <a:endParaRPr lang="ru-RU" dirty="0"/>
          </a:p>
        </p:txBody>
      </p:sp>
      <p:pic>
        <p:nvPicPr>
          <p:cNvPr id="3" name="aYvZq1fvW-8"/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133769" y="1639316"/>
            <a:ext cx="6870509" cy="4824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31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540979"/>
            <a:ext cx="874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Молодец!!!</a:t>
            </a:r>
          </a:p>
          <a:p>
            <a:pPr algn="ctr"/>
            <a:r>
              <a:rPr lang="ru-RU" sz="3600" b="1" dirty="0" smtClean="0"/>
              <a:t>Вы справились со 2  заданием!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1013023" y="1918672"/>
            <a:ext cx="4580393" cy="4580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3146680" y="1911307"/>
            <a:ext cx="4580393" cy="458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1728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>
        <p:wipe/>
        <p:sndAc>
          <p:stSnd>
            <p:snd r:embed="rId8" name="applause.wav"/>
          </p:stSnd>
        </p:sndAc>
      </p:transition>
    </mc:Choice>
    <mc:Fallback>
      <p:transition spd="slow" advClick="0" advTm="0">
        <p:wip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913"/>
            <a:ext cx="8568951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b="1" u="sng" dirty="0"/>
              <a:t>Шаг 6</a:t>
            </a:r>
            <a:endParaRPr lang="ru-RU" dirty="0"/>
          </a:p>
          <a:p>
            <a:pPr algn="just"/>
            <a:r>
              <a:rPr lang="ru-RU" dirty="0" smtClean="0"/>
              <a:t>Предложите ребенку помочь космическому жителю найти дорогу к своей планете.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7" t="1701" r="3787" b="4850"/>
          <a:stretch/>
        </p:blipFill>
        <p:spPr>
          <a:xfrm>
            <a:off x="2066430" y="908720"/>
            <a:ext cx="4896544" cy="596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162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540979"/>
            <a:ext cx="874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Молодец!!!</a:t>
            </a:r>
          </a:p>
          <a:p>
            <a:pPr algn="ctr"/>
            <a:r>
              <a:rPr lang="ru-RU" sz="3600" b="1" dirty="0" smtClean="0"/>
              <a:t>Вы справились с 3  заданием!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133705" y="2002421"/>
            <a:ext cx="4580393" cy="4580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2548499" y="2012371"/>
            <a:ext cx="4580393" cy="4580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4846117" y="2042434"/>
            <a:ext cx="4580393" cy="458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7757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>
        <p:wipe/>
        <p:sndAc>
          <p:stSnd>
            <p:snd r:embed="rId8" name="applause.wav"/>
          </p:stSnd>
        </p:sndAc>
      </p:transition>
    </mc:Choice>
    <mc:Fallback>
      <p:transition spd="slow" advClick="0" advTm="0">
        <p:wip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913"/>
            <a:ext cx="8568951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/>
              <a:t>Шаг </a:t>
            </a:r>
            <a:r>
              <a:rPr lang="ru-RU" sz="2400" b="1" u="sng" dirty="0" smtClean="0"/>
              <a:t>7</a:t>
            </a:r>
            <a:endParaRPr lang="ru-RU" sz="2400" dirty="0"/>
          </a:p>
          <a:p>
            <a:pPr algn="just"/>
            <a:r>
              <a:rPr lang="ru-RU" sz="2400" dirty="0" smtClean="0"/>
              <a:t>Предложите ребенку сравнить противоположные признаки предметов. Задайте вопрос какая земля? большая - маленькая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91" y="2380192"/>
            <a:ext cx="5408603" cy="36057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116" y="2982913"/>
            <a:ext cx="3281300" cy="21875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4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548" y="534842"/>
            <a:ext cx="85689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/>
              <a:t>Шаг </a:t>
            </a:r>
            <a:r>
              <a:rPr lang="ru-RU" sz="2400" b="1" u="sng" dirty="0" smtClean="0"/>
              <a:t>7</a:t>
            </a:r>
            <a:endParaRPr lang="ru-RU" sz="2400" dirty="0" smtClean="0"/>
          </a:p>
          <a:p>
            <a:pPr algn="just"/>
            <a:r>
              <a:rPr lang="ru-RU" sz="2400" dirty="0" smtClean="0"/>
              <a:t>Задайте вопрос. Какая ракета? высокая - низкая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1094" b="93438" l="35889" r="63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825" t="51107" r="36613" b="5704"/>
          <a:stretch/>
        </p:blipFill>
        <p:spPr>
          <a:xfrm rot="21109911">
            <a:off x="4297479" y="3830065"/>
            <a:ext cx="3363342" cy="2457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6263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647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913"/>
            <a:ext cx="8568951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/>
              <a:t>Шаг </a:t>
            </a:r>
            <a:r>
              <a:rPr lang="ru-RU" sz="2400" b="1" u="sng" dirty="0" smtClean="0"/>
              <a:t>7</a:t>
            </a:r>
            <a:endParaRPr lang="ru-RU" sz="2400" dirty="0"/>
          </a:p>
          <a:p>
            <a:pPr algn="just"/>
            <a:r>
              <a:rPr lang="ru-RU" sz="2400" dirty="0" smtClean="0"/>
              <a:t>Задайте вопрос. Какая веревка? </a:t>
            </a:r>
            <a:r>
              <a:rPr lang="ru-RU" sz="2400" dirty="0"/>
              <a:t>т</a:t>
            </a:r>
            <a:r>
              <a:rPr lang="ru-RU" sz="2400" dirty="0" smtClean="0"/>
              <a:t>онкая - толстая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22977"/>
            <a:ext cx="6912768" cy="4207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49022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78453"/>
            <a:ext cx="7452320" cy="52158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24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913"/>
            <a:ext cx="8568951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/>
              <a:t>Шаг </a:t>
            </a:r>
            <a:r>
              <a:rPr lang="ru-RU" sz="2400" b="1" u="sng" dirty="0" smtClean="0"/>
              <a:t>7 </a:t>
            </a:r>
            <a:r>
              <a:rPr lang="ru-RU" sz="2400" b="1" dirty="0" smtClean="0"/>
              <a:t>«Баночка с космической едой»</a:t>
            </a:r>
            <a:endParaRPr lang="ru-RU" sz="2400" dirty="0"/>
          </a:p>
          <a:p>
            <a:pPr algn="just"/>
            <a:r>
              <a:rPr lang="ru-RU" sz="2400" dirty="0" smtClean="0"/>
              <a:t>Задайте вопрос. Какая банка? узкая - широкая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7167" b="93000" l="10000" r="8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13" y="1817909"/>
            <a:ext cx="8720187" cy="43605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7167" b="93000" l="10000" r="8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845171"/>
            <a:ext cx="5542560" cy="43605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558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699266" y="243513"/>
            <a:ext cx="774546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sz="2000" dirty="0" smtClean="0"/>
              <a:t>Электронный образовательный маршрут</a:t>
            </a:r>
          </a:p>
          <a:p>
            <a:pPr algn="ctr"/>
            <a:r>
              <a:rPr lang="ru-RU" sz="2000" dirty="0" smtClean="0"/>
              <a:t>Рекомендации </a:t>
            </a:r>
            <a:r>
              <a:rPr lang="ru-RU" sz="2000" dirty="0"/>
              <a:t>для родителей</a:t>
            </a:r>
          </a:p>
          <a:p>
            <a:pPr algn="ctr"/>
            <a:r>
              <a:rPr lang="ru-RU" sz="2000" dirty="0"/>
              <a:t>для организации совместной деятельности с детьми.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 </a:t>
            </a:r>
          </a:p>
          <a:p>
            <a:pPr algn="ctr">
              <a:lnSpc>
                <a:spcPct val="150000"/>
              </a:lnSpc>
            </a:pPr>
            <a:r>
              <a:rPr lang="ru-RU" sz="2000" dirty="0"/>
              <a:t>Уважаемые родители</a:t>
            </a:r>
            <a:r>
              <a:rPr lang="ru-RU" sz="2000" dirty="0" smtClean="0"/>
              <a:t>!</a:t>
            </a:r>
          </a:p>
          <a:p>
            <a:pPr algn="ctr">
              <a:lnSpc>
                <a:spcPct val="150000"/>
              </a:lnSpc>
            </a:pPr>
            <a:endParaRPr lang="ru-RU" sz="2000" dirty="0" smtClean="0"/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         Предлагаем </a:t>
            </a:r>
            <a:r>
              <a:rPr lang="ru-RU" sz="2000" dirty="0"/>
              <a:t>Вам вместе с детьми закрепить </a:t>
            </a:r>
            <a:r>
              <a:rPr lang="ru-RU" sz="2000" dirty="0" smtClean="0"/>
              <a:t>навык прямого и обратного счета до 10, </a:t>
            </a:r>
            <a:r>
              <a:rPr lang="ru-RU" sz="2000" dirty="0"/>
              <a:t>р</a:t>
            </a:r>
            <a:r>
              <a:rPr lang="ru-RU" sz="2000" dirty="0" smtClean="0"/>
              <a:t>азвивать пространственное воображение: формировать умение проходить лабиринты соотносить последовательности фигур. </a:t>
            </a:r>
            <a:r>
              <a:rPr lang="ru-RU" sz="2000" dirty="0"/>
              <a:t>З</a:t>
            </a:r>
            <a:r>
              <a:rPr lang="ru-RU" sz="2000" dirty="0" smtClean="0"/>
              <a:t>акреплять </a:t>
            </a:r>
            <a:r>
              <a:rPr lang="ru-RU" sz="2000" dirty="0"/>
              <a:t>у</a:t>
            </a:r>
            <a:r>
              <a:rPr lang="ru-RU" sz="2000" dirty="0" smtClean="0"/>
              <a:t>мение выделять противоположные признаки предметов: большой – маленький, высокий – низкий, широкий – узкий, толстый – тонкий.</a:t>
            </a:r>
            <a:endParaRPr lang="ru-RU" sz="2000" dirty="0"/>
          </a:p>
          <a:p>
            <a:r>
              <a:rPr lang="ru-RU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540979"/>
            <a:ext cx="874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Молодец!!!</a:t>
            </a:r>
          </a:p>
          <a:p>
            <a:pPr algn="ctr"/>
            <a:r>
              <a:rPr lang="ru-RU" sz="3600" b="1" dirty="0" smtClean="0"/>
              <a:t>Вы справились с 4  заданием!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-1162996" y="2002421"/>
            <a:ext cx="4580393" cy="4580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615988" y="2022429"/>
            <a:ext cx="4580393" cy="4580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2501764" y="1981074"/>
            <a:ext cx="4580393" cy="45803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4411477" y="1991078"/>
            <a:ext cx="4580393" cy="458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4008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>
        <p:wipe/>
        <p:sndAc>
          <p:stSnd>
            <p:snd r:embed="rId8" name="applause.wav"/>
          </p:stSnd>
        </p:sndAc>
      </p:transition>
    </mc:Choice>
    <mc:Fallback>
      <p:transition spd="slow" advClick="0" advTm="0">
        <p:wip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-139553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27913"/>
            <a:ext cx="8568951" cy="162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 smtClean="0"/>
              <a:t>Шаг 8</a:t>
            </a:r>
            <a:r>
              <a:rPr lang="ru-RU" sz="2400" b="1" dirty="0" smtClean="0"/>
              <a:t> Предложите ребенку соотнести вырезанные фрагменты с формой и узором рисунка.</a:t>
            </a:r>
          </a:p>
          <a:p>
            <a:pPr algn="just">
              <a:spcAft>
                <a:spcPct val="15000"/>
              </a:spcAft>
            </a:pPr>
            <a:r>
              <a:rPr lang="ru-RU" sz="2400" b="1" dirty="0" smtClean="0"/>
              <a:t>Задайте вопрос, как ты думаешь что изображено на фрагментах рисунка. (Ракета)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16" t="42959"/>
          <a:stretch/>
        </p:blipFill>
        <p:spPr>
          <a:xfrm rot="17962787">
            <a:off x="5931331" y="3582636"/>
            <a:ext cx="3883265" cy="17912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318" b="57780"/>
          <a:stretch/>
        </p:blipFill>
        <p:spPr>
          <a:xfrm rot="17962787">
            <a:off x="4984946" y="1995384"/>
            <a:ext cx="2088708" cy="15452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139" t="-48664" r="27093" b="48664"/>
          <a:stretch/>
        </p:blipFill>
        <p:spPr>
          <a:xfrm rot="17962787">
            <a:off x="-1005408" y="1274005"/>
            <a:ext cx="2714112" cy="36599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262" t="17064" r="30311" b="59223"/>
          <a:stretch/>
        </p:blipFill>
        <p:spPr>
          <a:xfrm rot="17962787">
            <a:off x="2623698" y="4968329"/>
            <a:ext cx="2568921" cy="8678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57" t="30378" r="32800" b="31426"/>
          <a:stretch/>
        </p:blipFill>
        <p:spPr>
          <a:xfrm rot="17962787">
            <a:off x="3279017" y="2268667"/>
            <a:ext cx="1580278" cy="1302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84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7774" y="-103549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520" y="620688"/>
            <a:ext cx="89646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1938" indent="-261938">
              <a:spcAft>
                <a:spcPct val="15000"/>
              </a:spcAft>
              <a:buFontTx/>
              <a:buChar char="•"/>
            </a:pPr>
            <a:endParaRPr lang="ru-RU" sz="2200" b="1" dirty="0">
              <a:solidFill>
                <a:srgbClr val="0033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6511">
            <a:off x="1041917" y="1464129"/>
            <a:ext cx="7050763" cy="416130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1520" y="127913"/>
            <a:ext cx="8568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/>
              <a:t>Шаг </a:t>
            </a:r>
            <a:r>
              <a:rPr lang="ru-RU" sz="2400" b="1" u="sng" dirty="0" smtClean="0"/>
              <a:t>9</a:t>
            </a:r>
            <a:r>
              <a:rPr lang="ru-RU" sz="2400" b="1" dirty="0" smtClean="0"/>
              <a:t> Молодец ! Эта РАКЕТА.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51760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68791"/>
            <a:ext cx="874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Молодец!!!</a:t>
            </a:r>
          </a:p>
          <a:p>
            <a:pPr algn="ctr"/>
            <a:r>
              <a:rPr lang="ru-RU" sz="3600" b="1" dirty="0" smtClean="0"/>
              <a:t>Вы справились с 5 заданием!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-1162996" y="2002421"/>
            <a:ext cx="4580393" cy="45803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615988" y="2022429"/>
            <a:ext cx="4580393" cy="45803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2501764" y="1981074"/>
            <a:ext cx="4580393" cy="45803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4239889" y="2095806"/>
            <a:ext cx="4580393" cy="4580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5978011" y="2095807"/>
            <a:ext cx="4580393" cy="458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45063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>
        <p:wipe/>
        <p:sndAc>
          <p:stSnd>
            <p:snd r:embed="rId8" name="applause.wav"/>
          </p:stSnd>
        </p:sndAc>
      </p:transition>
    </mc:Choice>
    <mc:Fallback>
      <p:transition spd="slow" advClick="0" advTm="0">
        <p:wip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-103549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63454" y="116633"/>
            <a:ext cx="8610742" cy="27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 smtClean="0"/>
              <a:t>Шаг 10</a:t>
            </a:r>
          </a:p>
          <a:p>
            <a:pPr algn="ctr"/>
            <a:r>
              <a:rPr lang="ru-RU" sz="2400" dirty="0" smtClean="0"/>
              <a:t>Что </a:t>
            </a:r>
            <a:r>
              <a:rPr lang="ru-RU" sz="2400" dirty="0"/>
              <a:t>ж, со всеми заданиями Вы справились, пять ключей нашли. Я, обязательно отправлю их нашим космическим жителям. А вам пора возвращаться на Землю. </a:t>
            </a:r>
            <a:r>
              <a:rPr lang="ru-RU" sz="2400" dirty="0" smtClean="0"/>
              <a:t>Внимание</a:t>
            </a:r>
            <a:r>
              <a:rPr lang="ru-RU" sz="2400" dirty="0"/>
              <a:t>! Внимание! Начинается спуск ракеты на Землю.</a:t>
            </a:r>
            <a:r>
              <a:rPr lang="ru-RU" sz="2400" b="1" dirty="0"/>
              <a:t> </a:t>
            </a:r>
          </a:p>
          <a:p>
            <a:pPr algn="just"/>
            <a:r>
              <a:rPr lang="ru-RU" sz="2400" dirty="0"/>
              <a:t>Предложите ребенку начать запуск ракеты.</a:t>
            </a:r>
          </a:p>
          <a:p>
            <a:pPr algn="just"/>
            <a:r>
              <a:rPr lang="ru-RU" sz="2400" dirty="0"/>
              <a:t>Обратный отсчет 10,9,8,7,6,5,4,3,2,1, </a:t>
            </a:r>
            <a:r>
              <a:rPr lang="ru-RU" sz="2400" dirty="0" smtClean="0"/>
              <a:t>0. </a:t>
            </a:r>
            <a:r>
              <a:rPr lang="ru-RU" sz="2400" dirty="0"/>
              <a:t>ПУСК! ПОЛЕТЕЛИ</a:t>
            </a:r>
            <a:r>
              <a:rPr lang="ru-RU" sz="2400" dirty="0" smtClean="0"/>
              <a:t>!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42368" y="3157047"/>
            <a:ext cx="835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4</a:t>
            </a:r>
            <a:endParaRPr lang="ru-RU" sz="7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21786" y="5818993"/>
            <a:ext cx="60771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ПУСК! ПОЛЕТЕЛИ!</a:t>
            </a:r>
            <a:endParaRPr lang="ru-RU" sz="4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73022" y="4088011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1</a:t>
            </a:r>
            <a:endParaRPr lang="ru-RU" sz="7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78317" y="4088011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59274" y="3119963"/>
            <a:ext cx="1096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76194" y="4071774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5</a:t>
            </a:r>
            <a:endParaRPr lang="ru-RU" sz="7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51453" y="3164409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6</a:t>
            </a:r>
            <a:endParaRPr lang="ru-RU" sz="7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64711" y="405280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7</a:t>
            </a:r>
            <a:endParaRPr lang="ru-RU" sz="7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25024" y="316441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8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7916" y="405280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9</a:t>
            </a:r>
            <a:endParaRPr lang="ru-RU" sz="7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83330" y="3186525"/>
            <a:ext cx="1556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/>
              <a:t>10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876279" y="3141924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0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1547681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СЛАЙД1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80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79512" y="620689"/>
            <a:ext cx="8496944" cy="590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40"/>
              </a:avLst>
            </a:prstTxWarp>
          </a:bodyPr>
          <a:lstStyle/>
          <a:p>
            <a:pPr algn="ctr"/>
            <a:endParaRPr lang="ru-RU" sz="3600" kern="10" dirty="0">
              <a:ln w="22225">
                <a:solidFill>
                  <a:srgbClr val="00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DDEBCF"/>
                  </a:gs>
                  <a:gs pos="25000">
                    <a:srgbClr val="9CB86E"/>
                  </a:gs>
                  <a:gs pos="50000">
                    <a:srgbClr val="156B13"/>
                  </a:gs>
                  <a:gs pos="75000">
                    <a:srgbClr val="9CB86E"/>
                  </a:gs>
                  <a:gs pos="100000">
                    <a:srgbClr val="DDEBCF"/>
                  </a:gs>
                </a:gsLst>
                <a:lin ang="189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04664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 снова на земле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Ракета совершила мягкую посадку.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Поздравляю с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благополучным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прибытием!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После того как прошли все задания, задайте вопросы  ребенку понравилось ли  космическое путешествие? </a:t>
            </a: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задания выполняли?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 больше всего понравилось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показалось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трудным? 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НЛ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5936">
            <a:off x="993446" y="2443919"/>
            <a:ext cx="6556183" cy="432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3381" y="612062"/>
            <a:ext cx="89646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 dirty="0"/>
              <a:t>Космические жители прислали письмо и просят о помощи! </a:t>
            </a:r>
          </a:p>
          <a:p>
            <a:pPr algn="ctr"/>
            <a:r>
              <a:rPr lang="ru-RU" sz="3200" dirty="0"/>
              <a:t> </a:t>
            </a:r>
            <a:endParaRPr lang="ru-RU" sz="3200" b="1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643957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3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НЛ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5936">
            <a:off x="1425494" y="3068034"/>
            <a:ext cx="6556183" cy="432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72243" y="32423"/>
            <a:ext cx="8747091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 </a:t>
            </a:r>
            <a:endParaRPr lang="ru-RU" b="1" i="1" dirty="0" smtClean="0"/>
          </a:p>
          <a:p>
            <a:pPr algn="ctr"/>
            <a:r>
              <a:rPr lang="ru-RU" sz="3600" b="1" i="1" dirty="0" smtClean="0"/>
              <a:t>«</a:t>
            </a:r>
            <a:r>
              <a:rPr lang="ru-RU" sz="3600" b="1" i="1" dirty="0"/>
              <a:t>Дорогой друг, </a:t>
            </a:r>
            <a:endParaRPr lang="ru-RU" sz="3600" b="1" i="1" dirty="0" smtClean="0"/>
          </a:p>
          <a:p>
            <a:pPr algn="ctr"/>
            <a:r>
              <a:rPr lang="ru-RU" sz="3600" b="1" i="1" dirty="0" smtClean="0"/>
              <a:t>у </a:t>
            </a:r>
            <a:r>
              <a:rPr lang="ru-RU" sz="3600" b="1" i="1" dirty="0"/>
              <a:t>нас случилась беда, наш космический корабль сломался. Для того чтобы его починить, нужно найти 5 ключей, с помощью которых мы сможем завести все механизмы и двигатель, помогите нам пожалуйста!»</a:t>
            </a:r>
            <a:r>
              <a:rPr lang="ru-RU" sz="3600" dirty="0"/>
              <a:t> </a:t>
            </a:r>
            <a:endParaRPr lang="ru-RU" sz="3600" dirty="0" smtClean="0"/>
          </a:p>
          <a:p>
            <a:pPr algn="r"/>
            <a:r>
              <a:rPr lang="ru-RU" sz="3600" dirty="0" smtClean="0"/>
              <a:t>Космические </a:t>
            </a:r>
            <a:r>
              <a:rPr lang="ru-RU" sz="3600" dirty="0"/>
              <a:t>жители.</a:t>
            </a:r>
          </a:p>
          <a:p>
            <a:pPr algn="ctr"/>
            <a:r>
              <a:rPr lang="ru-RU" sz="3600" dirty="0"/>
              <a:t> 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45278" y="5979694"/>
            <a:ext cx="89646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/>
              <a:t>Предложите ребенку помочь космическим жителям завести двигатель на космическом корабле. Поможем?</a:t>
            </a:r>
            <a:endParaRPr lang="ru-RU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790779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5536" y="1381705"/>
            <a:ext cx="874846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u="sng" dirty="0" smtClean="0"/>
              <a:t>Шаг 1. </a:t>
            </a:r>
          </a:p>
          <a:p>
            <a:r>
              <a:rPr lang="ru-RU" sz="2800" dirty="0" smtClean="0"/>
              <a:t>Предложите ребенку отгадать загадку.</a:t>
            </a:r>
          </a:p>
          <a:p>
            <a:r>
              <a:rPr lang="ru-RU" sz="2800" dirty="0"/>
              <a:t>Из крылатой  пламя льётся…</a:t>
            </a:r>
          </a:p>
          <a:p>
            <a:r>
              <a:rPr lang="ru-RU" sz="2800" dirty="0"/>
              <a:t>Вверх стремительно несётся,</a:t>
            </a:r>
          </a:p>
          <a:p>
            <a:r>
              <a:rPr lang="ru-RU" sz="2800" dirty="0"/>
              <a:t>На свидание с кометой,</a:t>
            </a:r>
          </a:p>
          <a:p>
            <a:r>
              <a:rPr lang="ru-RU" sz="2800" dirty="0"/>
              <a:t>Остроносая </a:t>
            </a:r>
          </a:p>
          <a:p>
            <a:r>
              <a:rPr lang="ru-RU" sz="2800" dirty="0"/>
              <a:t>                   </a:t>
            </a:r>
            <a:r>
              <a:rPr lang="ru-RU" sz="2800" dirty="0" smtClean="0"/>
              <a:t>(Ракета)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2787">
            <a:off x="4011074" y="1599043"/>
            <a:ext cx="6201218" cy="36599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5964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310146"/>
            <a:ext cx="87484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800" b="1" u="sng" dirty="0" smtClean="0"/>
              <a:t>Шаг 2. </a:t>
            </a:r>
          </a:p>
          <a:p>
            <a:r>
              <a:rPr lang="ru-RU" sz="2800" dirty="0" smtClean="0"/>
              <a:t>Предложите ребенку собрать из геометрических фигур ракету.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/>
              <a:t> </a:t>
            </a: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5557989" y="2199278"/>
            <a:ext cx="1673669" cy="230202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7103" y="2707282"/>
            <a:ext cx="1562472" cy="3472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4700589">
            <a:off x="3475718" y="4580066"/>
            <a:ext cx="1897319" cy="1777543"/>
          </a:xfrm>
          <a:custGeom>
            <a:avLst/>
            <a:gdLst>
              <a:gd name="connsiteX0" fmla="*/ 0 w 1291326"/>
              <a:gd name="connsiteY0" fmla="*/ 1860999 h 1860999"/>
              <a:gd name="connsiteX1" fmla="*/ 0 w 1291326"/>
              <a:gd name="connsiteY1" fmla="*/ 0 h 1860999"/>
              <a:gd name="connsiteX2" fmla="*/ 1291326 w 1291326"/>
              <a:gd name="connsiteY2" fmla="*/ 1860999 h 1860999"/>
              <a:gd name="connsiteX3" fmla="*/ 0 w 1291326"/>
              <a:gd name="connsiteY3" fmla="*/ 1860999 h 1860999"/>
              <a:gd name="connsiteX0" fmla="*/ 0 w 1304389"/>
              <a:gd name="connsiteY0" fmla="*/ 1860999 h 1860999"/>
              <a:gd name="connsiteX1" fmla="*/ 0 w 1304389"/>
              <a:gd name="connsiteY1" fmla="*/ 0 h 1860999"/>
              <a:gd name="connsiteX2" fmla="*/ 1304389 w 1304389"/>
              <a:gd name="connsiteY2" fmla="*/ 1847936 h 1860999"/>
              <a:gd name="connsiteX3" fmla="*/ 0 w 1304389"/>
              <a:gd name="connsiteY3" fmla="*/ 1860999 h 1860999"/>
              <a:gd name="connsiteX0" fmla="*/ 0 w 1813841"/>
              <a:gd name="connsiteY0" fmla="*/ 1011913 h 1847936"/>
              <a:gd name="connsiteX1" fmla="*/ 509452 w 1813841"/>
              <a:gd name="connsiteY1" fmla="*/ 0 h 1847936"/>
              <a:gd name="connsiteX2" fmla="*/ 1813841 w 1813841"/>
              <a:gd name="connsiteY2" fmla="*/ 1847936 h 1847936"/>
              <a:gd name="connsiteX3" fmla="*/ 0 w 1813841"/>
              <a:gd name="connsiteY3" fmla="*/ 1011913 h 1847936"/>
              <a:gd name="connsiteX0" fmla="*/ 0 w 1918343"/>
              <a:gd name="connsiteY0" fmla="*/ 1142542 h 1847936"/>
              <a:gd name="connsiteX1" fmla="*/ 613954 w 1918343"/>
              <a:gd name="connsiteY1" fmla="*/ 0 h 1847936"/>
              <a:gd name="connsiteX2" fmla="*/ 1918343 w 1918343"/>
              <a:gd name="connsiteY2" fmla="*/ 1847936 h 1847936"/>
              <a:gd name="connsiteX3" fmla="*/ 0 w 1918343"/>
              <a:gd name="connsiteY3" fmla="*/ 1142542 h 18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343" h="1847936">
                <a:moveTo>
                  <a:pt x="0" y="1142542"/>
                </a:moveTo>
                <a:lnTo>
                  <a:pt x="613954" y="0"/>
                </a:lnTo>
                <a:lnTo>
                  <a:pt x="1918343" y="1847936"/>
                </a:lnTo>
                <a:lnTo>
                  <a:pt x="0" y="114254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>
            <a:off x="7635670" y="4233518"/>
            <a:ext cx="1291326" cy="1860999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091870" y="2830026"/>
            <a:ext cx="1296144" cy="12546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268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7899" y="1045815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4457" y="-566786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49755" y="2571372"/>
            <a:ext cx="1562472" cy="347264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926613" y="1220358"/>
            <a:ext cx="1296144" cy="125468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6927401" y="184090"/>
            <a:ext cx="1673669" cy="230202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ый треугольник 4"/>
          <p:cNvSpPr/>
          <p:nvPr/>
        </p:nvSpPr>
        <p:spPr>
          <a:xfrm rot="14990690">
            <a:off x="5706593" y="3006443"/>
            <a:ext cx="1897319" cy="1777543"/>
          </a:xfrm>
          <a:custGeom>
            <a:avLst/>
            <a:gdLst>
              <a:gd name="connsiteX0" fmla="*/ 0 w 1291326"/>
              <a:gd name="connsiteY0" fmla="*/ 1860999 h 1860999"/>
              <a:gd name="connsiteX1" fmla="*/ 0 w 1291326"/>
              <a:gd name="connsiteY1" fmla="*/ 0 h 1860999"/>
              <a:gd name="connsiteX2" fmla="*/ 1291326 w 1291326"/>
              <a:gd name="connsiteY2" fmla="*/ 1860999 h 1860999"/>
              <a:gd name="connsiteX3" fmla="*/ 0 w 1291326"/>
              <a:gd name="connsiteY3" fmla="*/ 1860999 h 1860999"/>
              <a:gd name="connsiteX0" fmla="*/ 0 w 1304389"/>
              <a:gd name="connsiteY0" fmla="*/ 1860999 h 1860999"/>
              <a:gd name="connsiteX1" fmla="*/ 0 w 1304389"/>
              <a:gd name="connsiteY1" fmla="*/ 0 h 1860999"/>
              <a:gd name="connsiteX2" fmla="*/ 1304389 w 1304389"/>
              <a:gd name="connsiteY2" fmla="*/ 1847936 h 1860999"/>
              <a:gd name="connsiteX3" fmla="*/ 0 w 1304389"/>
              <a:gd name="connsiteY3" fmla="*/ 1860999 h 1860999"/>
              <a:gd name="connsiteX0" fmla="*/ 0 w 1813841"/>
              <a:gd name="connsiteY0" fmla="*/ 1011913 h 1847936"/>
              <a:gd name="connsiteX1" fmla="*/ 509452 w 1813841"/>
              <a:gd name="connsiteY1" fmla="*/ 0 h 1847936"/>
              <a:gd name="connsiteX2" fmla="*/ 1813841 w 1813841"/>
              <a:gd name="connsiteY2" fmla="*/ 1847936 h 1847936"/>
              <a:gd name="connsiteX3" fmla="*/ 0 w 1813841"/>
              <a:gd name="connsiteY3" fmla="*/ 1011913 h 1847936"/>
              <a:gd name="connsiteX0" fmla="*/ 0 w 1918343"/>
              <a:gd name="connsiteY0" fmla="*/ 1142542 h 1847936"/>
              <a:gd name="connsiteX1" fmla="*/ 613954 w 1918343"/>
              <a:gd name="connsiteY1" fmla="*/ 0 h 1847936"/>
              <a:gd name="connsiteX2" fmla="*/ 1918343 w 1918343"/>
              <a:gd name="connsiteY2" fmla="*/ 1847936 h 1847936"/>
              <a:gd name="connsiteX3" fmla="*/ 0 w 1918343"/>
              <a:gd name="connsiteY3" fmla="*/ 1142542 h 184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343" h="1847936">
                <a:moveTo>
                  <a:pt x="0" y="1142542"/>
                </a:moveTo>
                <a:lnTo>
                  <a:pt x="613954" y="0"/>
                </a:lnTo>
                <a:lnTo>
                  <a:pt x="1918343" y="1847936"/>
                </a:lnTo>
                <a:lnTo>
                  <a:pt x="0" y="1142542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>
            <a:off x="7761370" y="4302935"/>
            <a:ext cx="1291326" cy="1860999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95536" y="260648"/>
            <a:ext cx="7380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b="1" u="sng" dirty="0" smtClean="0"/>
              <a:t>Шаг 2. </a:t>
            </a:r>
          </a:p>
          <a:p>
            <a:r>
              <a:rPr lang="ru-RU" dirty="0"/>
              <a:t>З</a:t>
            </a:r>
            <a:r>
              <a:rPr lang="ru-RU" dirty="0" smtClean="0"/>
              <a:t>адайте вопрос какие геометрические фигуры изображены на картинке. Прямоугольник, круг, три треугольника (по щелчку мыши или нажатия клавиши пробела поочередно называем геометрическую фигуру - собираются в ракету)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23106952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03 0.09352 L 0.17622 0.08843 C 0.19028 0.08727 0.21146 0.0868 0.23334 0.0868 C 0.25834 0.0868 0.27848 0.08727 0.29254 0.08843 L 0.3599 0.0935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71 0.12269 L 0.09583 0.12269 C 0.15798 0.12269 0.23472 0.20602 0.23472 0.27431 L 0.23472 0.4259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72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12129 L -0.08923 -0.01227 C -0.10712 -0.0426 -0.13472 -0.05996 -0.16371 -0.06112 C -0.19705 -0.06274 -0.22396 -0.04815 -0.2434 -0.01945 L -0.33611 0.10578 " pathEditMode="relative" rAng="1092000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368 -0.05556 L 0.07205 0.03518 C 0.03854 0.0537 -0.01198 0.08263 -0.06406 0.11365 C -0.12396 0.1493 -0.17118 0.17824 -0.20452 0.19907 L -0.36268 0.29814 " pathEditMode="relative" rAng="9360000" ptsTypes="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3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36 0.23866 L 0.07101 0.06713 C 0.05642 0.02894 0.02778 -0.00069 -0.00521 -0.01504 C -0.04375 -0.03171 -0.07812 -0.02939 -0.10677 -0.00995 L -0.24045 0.07292 " pathEditMode="relative" rAng="11880000" ptsTypes="A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18633"/>
            <a:ext cx="6402561" cy="564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97768" y="540979"/>
            <a:ext cx="8748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3600" b="1" dirty="0" smtClean="0"/>
              <a:t>Молодец!!!</a:t>
            </a:r>
          </a:p>
          <a:p>
            <a:pPr algn="ctr"/>
            <a:r>
              <a:rPr lang="ru-RU" sz="3600" b="1" dirty="0" smtClean="0"/>
              <a:t>Вы справились с 1  заданием!</a:t>
            </a:r>
          </a:p>
          <a:p>
            <a:r>
              <a:rPr lang="ru-RU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7500" r="919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1409">
            <a:off x="2098708" y="2117026"/>
            <a:ext cx="4580393" cy="4580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26937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0">
        <p:wipe/>
        <p:sndAc>
          <p:stSnd>
            <p:snd r:embed="rId8" name="applause.wav"/>
          </p:stSnd>
        </p:sndAc>
      </p:transition>
    </mc:Choice>
    <mc:Fallback>
      <p:transition spd="slow" advClick="0" advTm="0">
        <p:wip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mfisher-spaceadventure-nebu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775" y="-1035496"/>
            <a:ext cx="103632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fisher-spaceadventure-Su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-674688"/>
            <a:ext cx="36576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63454" y="116632"/>
            <a:ext cx="8610742" cy="27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Aft>
                <a:spcPct val="15000"/>
              </a:spcAft>
            </a:pPr>
            <a:r>
              <a:rPr lang="ru-RU" sz="2400" b="1" u="sng" dirty="0" smtClean="0"/>
              <a:t>Шаг 3</a:t>
            </a:r>
            <a:endParaRPr lang="ru-RU" sz="2400" dirty="0" smtClean="0"/>
          </a:p>
          <a:p>
            <a:pPr algn="just"/>
            <a:r>
              <a:rPr lang="ru-RU" sz="2400" dirty="0" smtClean="0"/>
              <a:t>Теперь у нас </a:t>
            </a:r>
            <a:r>
              <a:rPr lang="ru-RU" sz="2400" dirty="0"/>
              <a:t>есть ракета, </a:t>
            </a:r>
            <a:r>
              <a:rPr lang="ru-RU" sz="2400" dirty="0" smtClean="0"/>
              <a:t>можно </a:t>
            </a:r>
            <a:r>
              <a:rPr lang="ru-RU" sz="2400" dirty="0"/>
              <a:t>отправляться в космическое </a:t>
            </a:r>
            <a:r>
              <a:rPr lang="ru-RU" sz="2400" dirty="0" smtClean="0"/>
              <a:t>путешествие. Для того что бы отправится в путешествие нужно запустить ракету.</a:t>
            </a:r>
          </a:p>
          <a:p>
            <a:pPr algn="just"/>
            <a:r>
              <a:rPr lang="ru-RU" sz="2400" dirty="0" smtClean="0"/>
              <a:t>Предложите ребенку начать запуск ракеты.</a:t>
            </a:r>
          </a:p>
          <a:p>
            <a:pPr algn="just"/>
            <a:r>
              <a:rPr lang="ru-RU" sz="2400" dirty="0" smtClean="0"/>
              <a:t>Обратный отсчет 10,9,8,7,6,5,4,3,2,1, 0 ПУСК!</a:t>
            </a:r>
            <a:r>
              <a:rPr lang="ru-RU" sz="2400" dirty="0"/>
              <a:t> ПОЛЕТЕЛИ!</a:t>
            </a:r>
          </a:p>
          <a:p>
            <a:pPr algn="just"/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42368" y="3157047"/>
            <a:ext cx="835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4</a:t>
            </a:r>
            <a:endParaRPr lang="ru-RU" sz="7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08064" y="5425390"/>
            <a:ext cx="3556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/>
              <a:t>ПУСК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73022" y="4088011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1</a:t>
            </a:r>
            <a:endParaRPr lang="ru-RU" sz="7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78317" y="4088011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59274" y="3119963"/>
            <a:ext cx="1096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076194" y="4071774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5</a:t>
            </a:r>
            <a:endParaRPr lang="ru-RU" sz="7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51453" y="3164409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6</a:t>
            </a:r>
            <a:endParaRPr lang="ru-RU" sz="7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64711" y="405280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7</a:t>
            </a:r>
            <a:endParaRPr lang="ru-RU" sz="7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25024" y="316441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8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97916" y="4052800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9</a:t>
            </a:r>
            <a:endParaRPr lang="ru-RU" sz="7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83330" y="3186525"/>
            <a:ext cx="1556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/>
              <a:t>10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876279" y="3141924"/>
            <a:ext cx="6976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/>
              <a:t>0</a:t>
            </a:r>
            <a:endParaRPr lang="ru-RU" sz="7200" dirty="0"/>
          </a:p>
        </p:txBody>
      </p:sp>
    </p:spTree>
    <p:extLst>
      <p:ext uri="{BB962C8B-B14F-4D97-AF65-F5344CB8AC3E}">
        <p14:creationId xmlns="" xmlns:p14="http://schemas.microsoft.com/office/powerpoint/2010/main" val="2246851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475</Words>
  <Application>Microsoft Office PowerPoint</Application>
  <PresentationFormat>Экран (4:3)</PresentationFormat>
  <Paragraphs>119</Paragraphs>
  <Slides>25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Pre-installed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TEST</dc:creator>
  <cp:lastModifiedBy>User</cp:lastModifiedBy>
  <cp:revision>52</cp:revision>
  <dcterms:created xsi:type="dcterms:W3CDTF">2015-01-25T08:50:45Z</dcterms:created>
  <dcterms:modified xsi:type="dcterms:W3CDTF">2023-05-23T04:59:03Z</dcterms:modified>
</cp:coreProperties>
</file>